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564" r:id="rId3"/>
    <p:sldId id="575" r:id="rId4"/>
    <p:sldId id="577" r:id="rId5"/>
    <p:sldId id="578" r:id="rId6"/>
    <p:sldId id="576" r:id="rId7"/>
    <p:sldId id="563" r:id="rId8"/>
    <p:sldId id="579" r:id="rId9"/>
    <p:sldId id="580" r:id="rId10"/>
    <p:sldId id="574" r:id="rId11"/>
    <p:sldId id="556" r:id="rId12"/>
    <p:sldId id="565" r:id="rId13"/>
    <p:sldId id="566" r:id="rId14"/>
    <p:sldId id="568" r:id="rId15"/>
    <p:sldId id="581" r:id="rId16"/>
    <p:sldId id="582" r:id="rId17"/>
    <p:sldId id="570" r:id="rId18"/>
    <p:sldId id="593" r:id="rId19"/>
    <p:sldId id="594" r:id="rId20"/>
    <p:sldId id="598" r:id="rId21"/>
    <p:sldId id="596" r:id="rId22"/>
    <p:sldId id="595" r:id="rId23"/>
    <p:sldId id="583" r:id="rId24"/>
    <p:sldId id="584" r:id="rId25"/>
    <p:sldId id="599"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rSvI042rLD/1MEU6DOAZADPDF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71A07C-C811-4A47-9D0F-A9A5F82E3BAD}">
  <a:tblStyle styleId="{DF71A07C-C811-4A47-9D0F-A9A5F82E3BA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0"/>
    <p:restoredTop sz="75719" autoAdjust="0"/>
  </p:normalViewPr>
  <p:slideViewPr>
    <p:cSldViewPr snapToGrid="0" snapToObjects="1">
      <p:cViewPr varScale="1">
        <p:scale>
          <a:sx n="80" d="100"/>
          <a:sy n="80" d="100"/>
        </p:scale>
        <p:origin x="108" y="24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28065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94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smtClean="0"/>
              <a:t>Örneğin Türkçe bir metin için, şifreli metinde en çok geçen harf J ise, bunun düz metinde A harfine, A değilse E veya İ harflerine karşılık geliyor olması muhtemeldir, çünkü </a:t>
            </a:r>
            <a:r>
              <a:rPr lang="tr-TR" dirty="0" err="1" smtClean="0"/>
              <a:t>Türkçe’de</a:t>
            </a:r>
            <a:r>
              <a:rPr lang="tr-TR" dirty="0" smtClean="0"/>
              <a:t> en çok kullanılan harfler sırasıyla A, E ve İ harfleridir. Bu mantıkla harflerin karşılıkları teker teker tahmin edilip denenerek daha sistemli bir deneme-yanılma uygulanmış olur. </a:t>
            </a:r>
          </a:p>
          <a:p>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16</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6277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Font typeface="Wingdings" panose="05000000000000000000" pitchFamily="2" charset="2"/>
              <a:buChar char="Ø"/>
            </a:pPr>
            <a:endParaRPr lang="tr-T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17</a:t>
            </a:fld>
            <a:endParaRPr/>
          </a:p>
        </p:txBody>
      </p:sp>
    </p:spTree>
    <p:extLst>
      <p:ext uri="{BB962C8B-B14F-4D97-AF65-F5344CB8AC3E}">
        <p14:creationId xmlns:p14="http://schemas.microsoft.com/office/powerpoint/2010/main" val="387432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Simetrik anahtarlı şifreleme: Şifrelemede kullanılan anahtarla şifre çözmede kullanılan</a:t>
            </a:r>
            <a:r>
              <a:rPr lang="en-US" dirty="0" smtClean="0"/>
              <a:t> </a:t>
            </a:r>
            <a:r>
              <a:rPr lang="tr-TR" dirty="0" smtClean="0"/>
              <a:t>anahtarın aynı olduğu yaklaşımdır. Bu tek anahtar, sadece şifreli iletişim kuran taraflarca</a:t>
            </a:r>
          </a:p>
          <a:p>
            <a:r>
              <a:rPr lang="tr-TR" dirty="0" smtClean="0"/>
              <a:t>bilinir ve başkalarından gizli tutulur. </a:t>
            </a:r>
          </a:p>
          <a:p>
            <a:endParaRPr lang="tr-TR" dirty="0" smtClean="0"/>
          </a:p>
          <a:p>
            <a:r>
              <a:rPr lang="tr-TR" dirty="0" smtClean="0"/>
              <a:t>Asimetrik anahtarlı şifreleme: Şifrelemede kullanılan anahtarla şifre çözmede kullanılan</a:t>
            </a:r>
            <a:r>
              <a:rPr lang="en-US" dirty="0" smtClean="0"/>
              <a:t> </a:t>
            </a:r>
            <a:r>
              <a:rPr lang="tr-TR" dirty="0" smtClean="0"/>
              <a:t>anahtarın farklı olduğu yaklaşımdır. Bu sistemde herkesin biri gizli biri açık olmak üzere iki</a:t>
            </a:r>
          </a:p>
          <a:p>
            <a:r>
              <a:rPr lang="tr-TR" dirty="0" smtClean="0"/>
              <a:t>anahtarı vardır. Bu iki anahtardan biriyle şifreleme yapıldığından diğeri şifreyi çözmede</a:t>
            </a:r>
            <a:r>
              <a:rPr lang="en-US" dirty="0" smtClean="0"/>
              <a:t> </a:t>
            </a:r>
            <a:r>
              <a:rPr lang="tr-TR" dirty="0" smtClean="0"/>
              <a:t>kullanılır. </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20</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495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A</a:t>
            </a:r>
            <a:r>
              <a:rPr lang="tr-TR" dirty="0" smtClean="0"/>
              <a:t>simetrik anahtarlı şifrelemenin iki farklı biçimi görülmektedir. Üstteki kullanımda, düz metnin şifrelenmesinde alıcının açık anahtarı, şifrelenmiş metnin çözülmesinde ise alıcının gizli anahtarı kullanılmaktadır. Böylece şifreli metni yalnızca alıcı çözebilir çünkü alıcının gizli</a:t>
            </a:r>
          </a:p>
          <a:p>
            <a:r>
              <a:rPr lang="tr-TR" dirty="0" smtClean="0"/>
              <a:t>anahtarını bir tek alıcının kendisi bilmektedir. Alttaki kullanımda, şifreleme için göndericinin gizli anahtarı, şifre çözme için ise göndericinin açık anahtarı kullanılmaktadır. Bu kullanım ile gizlilik sağlanmaz ancak alıcı, şifreli mesajı göndericinin oluşturduğundan emin olabilir çünkü</a:t>
            </a:r>
          </a:p>
          <a:p>
            <a:r>
              <a:rPr lang="tr-TR" dirty="0" smtClean="0"/>
              <a:t>göndericinin gizli anahtarını bir tek gönderici bilmektedir.   </a:t>
            </a:r>
          </a:p>
          <a:p>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21</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9507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err="1" smtClean="0"/>
              <a:t>Anahtar</a:t>
            </a:r>
            <a:r>
              <a:rPr lang="en-US" dirty="0" smtClean="0"/>
              <a:t> </a:t>
            </a:r>
            <a:r>
              <a:rPr lang="en-US" dirty="0" err="1" smtClean="0"/>
              <a:t>Oluşturma</a:t>
            </a:r>
            <a:r>
              <a:rPr lang="en-US" dirty="0" smtClean="0"/>
              <a:t>:</a:t>
            </a:r>
          </a:p>
          <a:p>
            <a:pPr lvl="1"/>
            <a:r>
              <a:rPr lang="en-US" dirty="0" smtClean="0"/>
              <a:t>İlk </a:t>
            </a:r>
            <a:r>
              <a:rPr lang="en-US" dirty="0" err="1" smtClean="0"/>
              <a:t>olarak</a:t>
            </a:r>
            <a:r>
              <a:rPr lang="en-US" dirty="0" smtClean="0"/>
              <a:t>, </a:t>
            </a:r>
            <a:r>
              <a:rPr lang="en-US" dirty="0" err="1" smtClean="0"/>
              <a:t>iki</a:t>
            </a:r>
            <a:r>
              <a:rPr lang="en-US" dirty="0" smtClean="0"/>
              <a:t> </a:t>
            </a:r>
            <a:r>
              <a:rPr lang="en-US" dirty="0" err="1" smtClean="0"/>
              <a:t>farklı</a:t>
            </a:r>
            <a:r>
              <a:rPr lang="en-US" dirty="0" smtClean="0"/>
              <a:t> </a:t>
            </a:r>
            <a:r>
              <a:rPr lang="en-US" dirty="0" err="1" smtClean="0"/>
              <a:t>asal</a:t>
            </a:r>
            <a:r>
              <a:rPr lang="en-US" dirty="0" smtClean="0"/>
              <a:t> </a:t>
            </a:r>
            <a:r>
              <a:rPr lang="en-US" dirty="0" err="1" smtClean="0"/>
              <a:t>sayı</a:t>
            </a:r>
            <a:r>
              <a:rPr lang="en-US" dirty="0" smtClean="0"/>
              <a:t> </a:t>
            </a:r>
            <a:r>
              <a:rPr lang="en-US" dirty="0" err="1" smtClean="0"/>
              <a:t>seçilir</a:t>
            </a:r>
            <a:r>
              <a:rPr lang="en-US" dirty="0" smtClean="0"/>
              <a:t>. Bu </a:t>
            </a:r>
            <a:r>
              <a:rPr lang="en-US" dirty="0" err="1" smtClean="0"/>
              <a:t>asal</a:t>
            </a:r>
            <a:r>
              <a:rPr lang="en-US" dirty="0" smtClean="0"/>
              <a:t> </a:t>
            </a:r>
            <a:r>
              <a:rPr lang="en-US" dirty="0" err="1" smtClean="0"/>
              <a:t>sayılar</a:t>
            </a:r>
            <a:r>
              <a:rPr lang="en-US" dirty="0" smtClean="0"/>
              <a:t>, p </a:t>
            </a:r>
            <a:r>
              <a:rPr lang="en-US" dirty="0" err="1" smtClean="0"/>
              <a:t>ve</a:t>
            </a:r>
            <a:r>
              <a:rPr lang="en-US" dirty="0" smtClean="0"/>
              <a:t> q </a:t>
            </a:r>
            <a:r>
              <a:rPr lang="en-US" dirty="0" err="1" smtClean="0"/>
              <a:t>olarak</a:t>
            </a:r>
            <a:r>
              <a:rPr lang="en-US" dirty="0" smtClean="0"/>
              <a:t> </a:t>
            </a:r>
            <a:r>
              <a:rPr lang="en-US" dirty="0" err="1" smtClean="0"/>
              <a:t>adlandırılır</a:t>
            </a:r>
            <a:r>
              <a:rPr lang="en-US" dirty="0" smtClean="0"/>
              <a:t>.</a:t>
            </a:r>
          </a:p>
          <a:p>
            <a:pPr lvl="1"/>
            <a:r>
              <a:rPr lang="en-US" dirty="0" smtClean="0"/>
              <a:t>Bu </a:t>
            </a:r>
            <a:r>
              <a:rPr lang="en-US" dirty="0" err="1" smtClean="0"/>
              <a:t>asal</a:t>
            </a:r>
            <a:r>
              <a:rPr lang="en-US" dirty="0" smtClean="0"/>
              <a:t> </a:t>
            </a:r>
            <a:r>
              <a:rPr lang="en-US" dirty="0" err="1" smtClean="0"/>
              <a:t>sayılar</a:t>
            </a:r>
            <a:r>
              <a:rPr lang="en-US" dirty="0" smtClean="0"/>
              <a:t> </a:t>
            </a:r>
            <a:r>
              <a:rPr lang="en-US" dirty="0" err="1" smtClean="0"/>
              <a:t>çarpılarak</a:t>
            </a:r>
            <a:r>
              <a:rPr lang="en-US" dirty="0" smtClean="0"/>
              <a:t> N </a:t>
            </a:r>
            <a:r>
              <a:rPr lang="en-US" dirty="0" err="1" smtClean="0"/>
              <a:t>değeri</a:t>
            </a:r>
            <a:r>
              <a:rPr lang="en-US" dirty="0" smtClean="0"/>
              <a:t> </a:t>
            </a:r>
            <a:r>
              <a:rPr lang="en-US" dirty="0" err="1" smtClean="0"/>
              <a:t>hesaplanır</a:t>
            </a:r>
            <a:r>
              <a:rPr lang="en-US" dirty="0" smtClean="0"/>
              <a:t>: N = p * q.</a:t>
            </a:r>
          </a:p>
          <a:p>
            <a:pPr lvl="1"/>
            <a:r>
              <a:rPr lang="en-US" dirty="0" smtClean="0"/>
              <a:t>Euler </a:t>
            </a:r>
            <a:r>
              <a:rPr lang="el-GR" dirty="0" smtClean="0"/>
              <a:t>φ(</a:t>
            </a:r>
            <a:r>
              <a:rPr lang="en-US" dirty="0" smtClean="0"/>
              <a:t>N) </a:t>
            </a:r>
            <a:r>
              <a:rPr lang="en-US" dirty="0" err="1" smtClean="0"/>
              <a:t>fonksiyonu</a:t>
            </a:r>
            <a:r>
              <a:rPr lang="en-US" dirty="0" smtClean="0"/>
              <a:t> </a:t>
            </a:r>
            <a:r>
              <a:rPr lang="en-US" dirty="0" err="1" smtClean="0"/>
              <a:t>hesaplanır</a:t>
            </a:r>
            <a:r>
              <a:rPr lang="en-US" dirty="0" smtClean="0"/>
              <a:t>: </a:t>
            </a:r>
            <a:r>
              <a:rPr lang="el-GR" dirty="0" smtClean="0"/>
              <a:t>φ(</a:t>
            </a:r>
            <a:r>
              <a:rPr lang="en-US" dirty="0" smtClean="0"/>
              <a:t>N) = (p-1) * (q-1).</a:t>
            </a:r>
          </a:p>
          <a:p>
            <a:pPr lvl="1"/>
            <a:r>
              <a:rPr lang="en-US" dirty="0" err="1" smtClean="0"/>
              <a:t>Ardından</a:t>
            </a:r>
            <a:r>
              <a:rPr lang="en-US" dirty="0" smtClean="0"/>
              <a:t>, </a:t>
            </a:r>
            <a:r>
              <a:rPr lang="en-US" dirty="0" err="1" smtClean="0"/>
              <a:t>genel</a:t>
            </a:r>
            <a:r>
              <a:rPr lang="en-US" dirty="0" smtClean="0"/>
              <a:t> </a:t>
            </a:r>
            <a:r>
              <a:rPr lang="en-US" dirty="0" err="1" smtClean="0"/>
              <a:t>anahtar</a:t>
            </a:r>
            <a:r>
              <a:rPr lang="en-US" dirty="0" smtClean="0"/>
              <a:t> </a:t>
            </a:r>
            <a:r>
              <a:rPr lang="en-US" dirty="0" err="1" smtClean="0"/>
              <a:t>ve</a:t>
            </a:r>
            <a:r>
              <a:rPr lang="en-US" dirty="0" smtClean="0"/>
              <a:t> </a:t>
            </a:r>
            <a:r>
              <a:rPr lang="en-US" dirty="0" err="1" smtClean="0"/>
              <a:t>özel</a:t>
            </a:r>
            <a:r>
              <a:rPr lang="en-US" dirty="0" smtClean="0"/>
              <a:t> </a:t>
            </a:r>
            <a:r>
              <a:rPr lang="en-US" dirty="0" err="1" smtClean="0"/>
              <a:t>anahtar</a:t>
            </a:r>
            <a:r>
              <a:rPr lang="en-US" dirty="0" smtClean="0"/>
              <a:t> </a:t>
            </a:r>
            <a:r>
              <a:rPr lang="en-US" dirty="0" err="1" smtClean="0"/>
              <a:t>olmak</a:t>
            </a:r>
            <a:r>
              <a:rPr lang="en-US" dirty="0" smtClean="0"/>
              <a:t> </a:t>
            </a:r>
            <a:r>
              <a:rPr lang="en-US" dirty="0" err="1" smtClean="0"/>
              <a:t>üzere</a:t>
            </a:r>
            <a:r>
              <a:rPr lang="en-US" dirty="0" smtClean="0"/>
              <a:t> </a:t>
            </a:r>
            <a:r>
              <a:rPr lang="en-US" dirty="0" err="1" smtClean="0"/>
              <a:t>iki</a:t>
            </a:r>
            <a:r>
              <a:rPr lang="en-US" dirty="0" smtClean="0"/>
              <a:t> </a:t>
            </a:r>
            <a:r>
              <a:rPr lang="en-US" dirty="0" err="1" smtClean="0"/>
              <a:t>anahtar</a:t>
            </a:r>
            <a:r>
              <a:rPr lang="en-US" dirty="0" smtClean="0"/>
              <a:t> </a:t>
            </a:r>
            <a:r>
              <a:rPr lang="en-US" dirty="0" err="1" smtClean="0"/>
              <a:t>oluşturulur</a:t>
            </a:r>
            <a:r>
              <a:rPr lang="en-US" dirty="0" smtClean="0"/>
              <a:t>. </a:t>
            </a:r>
            <a:r>
              <a:rPr lang="en-US" dirty="0" err="1" smtClean="0"/>
              <a:t>Genel</a:t>
            </a:r>
            <a:r>
              <a:rPr lang="en-US" dirty="0" smtClean="0"/>
              <a:t> </a:t>
            </a:r>
            <a:r>
              <a:rPr lang="en-US" dirty="0" err="1" smtClean="0"/>
              <a:t>anahtar</a:t>
            </a:r>
            <a:r>
              <a:rPr lang="en-US" dirty="0" smtClean="0"/>
              <a:t> (e, N) </a:t>
            </a:r>
            <a:r>
              <a:rPr lang="en-US" dirty="0" err="1" smtClean="0"/>
              <a:t>çiftidir</a:t>
            </a:r>
            <a:r>
              <a:rPr lang="en-US" dirty="0" smtClean="0"/>
              <a:t>, </a:t>
            </a:r>
            <a:r>
              <a:rPr lang="en-US" dirty="0" err="1" smtClean="0"/>
              <a:t>burada</a:t>
            </a:r>
            <a:r>
              <a:rPr lang="en-US" dirty="0" smtClean="0"/>
              <a:t> e </a:t>
            </a:r>
            <a:r>
              <a:rPr lang="el-GR" dirty="0" smtClean="0"/>
              <a:t>φ(</a:t>
            </a:r>
            <a:r>
              <a:rPr lang="en-US" dirty="0" smtClean="0"/>
              <a:t>N) </a:t>
            </a:r>
            <a:r>
              <a:rPr lang="en-US" dirty="0" err="1" smtClean="0"/>
              <a:t>ile</a:t>
            </a:r>
            <a:r>
              <a:rPr lang="en-US" dirty="0" smtClean="0"/>
              <a:t> </a:t>
            </a:r>
            <a:r>
              <a:rPr lang="en-US" dirty="0" err="1" smtClean="0"/>
              <a:t>aralarında</a:t>
            </a:r>
            <a:r>
              <a:rPr lang="en-US" dirty="0" smtClean="0"/>
              <a:t> </a:t>
            </a:r>
            <a:r>
              <a:rPr lang="en-US" dirty="0" err="1" smtClean="0"/>
              <a:t>asal</a:t>
            </a:r>
            <a:r>
              <a:rPr lang="en-US" dirty="0" smtClean="0"/>
              <a:t> </a:t>
            </a:r>
            <a:r>
              <a:rPr lang="en-US" dirty="0" err="1" smtClean="0"/>
              <a:t>olan</a:t>
            </a:r>
            <a:r>
              <a:rPr lang="en-US" dirty="0" smtClean="0"/>
              <a:t> </a:t>
            </a:r>
            <a:r>
              <a:rPr lang="en-US" dirty="0" err="1" smtClean="0"/>
              <a:t>bir</a:t>
            </a:r>
            <a:r>
              <a:rPr lang="en-US" dirty="0" smtClean="0"/>
              <a:t> </a:t>
            </a:r>
            <a:r>
              <a:rPr lang="en-US" dirty="0" err="1" smtClean="0"/>
              <a:t>sayıdır</a:t>
            </a:r>
            <a:r>
              <a:rPr lang="en-US" dirty="0" smtClean="0"/>
              <a:t>. </a:t>
            </a:r>
            <a:r>
              <a:rPr lang="en-US" dirty="0" err="1" smtClean="0"/>
              <a:t>Özel</a:t>
            </a:r>
            <a:r>
              <a:rPr lang="en-US" dirty="0" smtClean="0"/>
              <a:t> </a:t>
            </a:r>
            <a:r>
              <a:rPr lang="en-US" dirty="0" err="1" smtClean="0"/>
              <a:t>anahtar</a:t>
            </a:r>
            <a:r>
              <a:rPr lang="en-US" dirty="0" smtClean="0"/>
              <a:t> </a:t>
            </a:r>
            <a:r>
              <a:rPr lang="en-US" dirty="0" err="1" smtClean="0"/>
              <a:t>ise</a:t>
            </a:r>
            <a:r>
              <a:rPr lang="en-US" dirty="0" smtClean="0"/>
              <a:t> (d, N) </a:t>
            </a:r>
            <a:r>
              <a:rPr lang="en-US" dirty="0" err="1" smtClean="0"/>
              <a:t>çiftidir</a:t>
            </a:r>
            <a:r>
              <a:rPr lang="en-US" dirty="0" smtClean="0"/>
              <a:t>, </a:t>
            </a:r>
            <a:r>
              <a:rPr lang="en-US" dirty="0" err="1" smtClean="0"/>
              <a:t>burada</a:t>
            </a:r>
            <a:r>
              <a:rPr lang="en-US" dirty="0" smtClean="0"/>
              <a:t> d * e mod </a:t>
            </a:r>
            <a:r>
              <a:rPr lang="el-GR" dirty="0" smtClean="0"/>
              <a:t>φ(</a:t>
            </a:r>
            <a:r>
              <a:rPr lang="en-US" dirty="0" smtClean="0"/>
              <a:t>N) = 1 </a:t>
            </a:r>
            <a:r>
              <a:rPr lang="en-US" dirty="0" err="1" smtClean="0"/>
              <a:t>olacak</a:t>
            </a:r>
            <a:r>
              <a:rPr lang="en-US" dirty="0" smtClean="0"/>
              <a:t> </a:t>
            </a:r>
            <a:r>
              <a:rPr lang="en-US" dirty="0" err="1" smtClean="0"/>
              <a:t>şekilde</a:t>
            </a:r>
            <a:r>
              <a:rPr lang="en-US" dirty="0" smtClean="0"/>
              <a:t> </a:t>
            </a:r>
            <a:r>
              <a:rPr lang="en-US" dirty="0" err="1" smtClean="0"/>
              <a:t>hesaplanır</a:t>
            </a:r>
            <a:r>
              <a:rPr lang="en-US" dirty="0" smtClean="0"/>
              <a:t>.</a:t>
            </a:r>
          </a:p>
          <a:p>
            <a:r>
              <a:rPr lang="en-US" dirty="0" err="1" smtClean="0"/>
              <a:t>Şifreleme</a:t>
            </a:r>
            <a:r>
              <a:rPr lang="en-US" dirty="0" smtClean="0"/>
              <a:t>:</a:t>
            </a:r>
          </a:p>
          <a:p>
            <a:pPr lvl="1"/>
            <a:r>
              <a:rPr lang="en-US" dirty="0" err="1" smtClean="0"/>
              <a:t>Gönderici</a:t>
            </a:r>
            <a:r>
              <a:rPr lang="en-US" dirty="0" smtClean="0"/>
              <a:t>, </a:t>
            </a:r>
            <a:r>
              <a:rPr lang="en-US" dirty="0" err="1" smtClean="0"/>
              <a:t>alıcıya</a:t>
            </a:r>
            <a:r>
              <a:rPr lang="en-US" dirty="0" smtClean="0"/>
              <a:t> </a:t>
            </a:r>
            <a:r>
              <a:rPr lang="en-US" dirty="0" err="1" smtClean="0"/>
              <a:t>bir</a:t>
            </a:r>
            <a:r>
              <a:rPr lang="en-US" dirty="0" smtClean="0"/>
              <a:t> </a:t>
            </a:r>
            <a:r>
              <a:rPr lang="en-US" dirty="0" err="1" smtClean="0"/>
              <a:t>mesaj</a:t>
            </a:r>
            <a:r>
              <a:rPr lang="en-US" dirty="0" smtClean="0"/>
              <a:t> </a:t>
            </a:r>
            <a:r>
              <a:rPr lang="en-US" dirty="0" err="1" smtClean="0"/>
              <a:t>göndermek</a:t>
            </a:r>
            <a:r>
              <a:rPr lang="en-US" dirty="0" smtClean="0"/>
              <a:t> </a:t>
            </a:r>
            <a:r>
              <a:rPr lang="en-US" dirty="0" err="1" smtClean="0"/>
              <a:t>istediğinde</a:t>
            </a:r>
            <a:r>
              <a:rPr lang="en-US" dirty="0" smtClean="0"/>
              <a:t>, </a:t>
            </a:r>
            <a:r>
              <a:rPr lang="en-US" dirty="0" err="1" smtClean="0"/>
              <a:t>alıcının</a:t>
            </a:r>
            <a:r>
              <a:rPr lang="en-US" dirty="0" smtClean="0"/>
              <a:t> </a:t>
            </a:r>
            <a:r>
              <a:rPr lang="en-US" dirty="0" err="1" smtClean="0"/>
              <a:t>genel</a:t>
            </a:r>
            <a:r>
              <a:rPr lang="en-US" dirty="0" smtClean="0"/>
              <a:t> </a:t>
            </a:r>
            <a:r>
              <a:rPr lang="en-US" dirty="0" err="1" smtClean="0"/>
              <a:t>anahtarını</a:t>
            </a:r>
            <a:r>
              <a:rPr lang="en-US" dirty="0" smtClean="0"/>
              <a:t> (e, N) </a:t>
            </a:r>
            <a:r>
              <a:rPr lang="en-US" dirty="0" err="1" smtClean="0"/>
              <a:t>kullanır</a:t>
            </a:r>
            <a:r>
              <a:rPr lang="en-US" dirty="0" smtClean="0"/>
              <a:t>.</a:t>
            </a:r>
          </a:p>
          <a:p>
            <a:pPr lvl="1"/>
            <a:r>
              <a:rPr lang="en-US" dirty="0" err="1" smtClean="0"/>
              <a:t>Gönderici</a:t>
            </a:r>
            <a:r>
              <a:rPr lang="en-US" dirty="0" smtClean="0"/>
              <a:t>, </a:t>
            </a:r>
            <a:r>
              <a:rPr lang="en-US" dirty="0" err="1" smtClean="0"/>
              <a:t>mesajı</a:t>
            </a:r>
            <a:r>
              <a:rPr lang="en-US" dirty="0" smtClean="0"/>
              <a:t> m </a:t>
            </a:r>
            <a:r>
              <a:rPr lang="en-US" dirty="0" err="1" smtClean="0"/>
              <a:t>olarak</a:t>
            </a:r>
            <a:r>
              <a:rPr lang="en-US" dirty="0" smtClean="0"/>
              <a:t> </a:t>
            </a:r>
            <a:r>
              <a:rPr lang="en-US" dirty="0" err="1" smtClean="0"/>
              <a:t>alır</a:t>
            </a:r>
            <a:r>
              <a:rPr lang="en-US" dirty="0" smtClean="0"/>
              <a:t> </a:t>
            </a:r>
            <a:r>
              <a:rPr lang="en-US" dirty="0" err="1" smtClean="0"/>
              <a:t>ve</a:t>
            </a:r>
            <a:r>
              <a:rPr lang="en-US" dirty="0" smtClean="0"/>
              <a:t> </a:t>
            </a:r>
            <a:r>
              <a:rPr lang="en-US" dirty="0" err="1" smtClean="0"/>
              <a:t>m^e</a:t>
            </a:r>
            <a:r>
              <a:rPr lang="en-US" dirty="0" smtClean="0"/>
              <a:t> mod N </a:t>
            </a:r>
            <a:r>
              <a:rPr lang="en-US" dirty="0" err="1" smtClean="0"/>
              <a:t>işlemiyle</a:t>
            </a:r>
            <a:r>
              <a:rPr lang="en-US" dirty="0" smtClean="0"/>
              <a:t> </a:t>
            </a:r>
            <a:r>
              <a:rPr lang="en-US" dirty="0" err="1" smtClean="0"/>
              <a:t>şifreler</a:t>
            </a:r>
            <a:r>
              <a:rPr lang="en-US" dirty="0" smtClean="0"/>
              <a:t>. Bu </a:t>
            </a:r>
            <a:r>
              <a:rPr lang="en-US" dirty="0" err="1" smtClean="0"/>
              <a:t>işlem</a:t>
            </a:r>
            <a:r>
              <a:rPr lang="en-US" dirty="0" smtClean="0"/>
              <a:t> </a:t>
            </a:r>
            <a:r>
              <a:rPr lang="en-US" dirty="0" err="1" smtClean="0"/>
              <a:t>sonucunda</a:t>
            </a:r>
            <a:r>
              <a:rPr lang="en-US" dirty="0" smtClean="0"/>
              <a:t> </a:t>
            </a:r>
            <a:r>
              <a:rPr lang="en-US" dirty="0" err="1" smtClean="0"/>
              <a:t>şifreli</a:t>
            </a:r>
            <a:r>
              <a:rPr lang="en-US" dirty="0" smtClean="0"/>
              <a:t> </a:t>
            </a:r>
            <a:r>
              <a:rPr lang="en-US" dirty="0" err="1" smtClean="0"/>
              <a:t>metin</a:t>
            </a:r>
            <a:r>
              <a:rPr lang="en-US" dirty="0" smtClean="0"/>
              <a:t> c </a:t>
            </a:r>
            <a:r>
              <a:rPr lang="en-US" dirty="0" err="1" smtClean="0"/>
              <a:t>elde</a:t>
            </a:r>
            <a:r>
              <a:rPr lang="en-US" dirty="0" smtClean="0"/>
              <a:t> </a:t>
            </a:r>
            <a:r>
              <a:rPr lang="en-US" dirty="0" err="1" smtClean="0"/>
              <a:t>edilir</a:t>
            </a:r>
            <a:r>
              <a:rPr lang="en-US" dirty="0" smtClean="0"/>
              <a:t>: c = </a:t>
            </a:r>
            <a:r>
              <a:rPr lang="en-US" dirty="0" err="1" smtClean="0"/>
              <a:t>m^e</a:t>
            </a:r>
            <a:r>
              <a:rPr lang="en-US" dirty="0" smtClean="0"/>
              <a:t> mod N.</a:t>
            </a:r>
          </a:p>
          <a:p>
            <a:pPr lvl="1"/>
            <a:r>
              <a:rPr lang="en-US" dirty="0" err="1" smtClean="0"/>
              <a:t>Şifreli</a:t>
            </a:r>
            <a:r>
              <a:rPr lang="en-US" dirty="0" smtClean="0"/>
              <a:t> </a:t>
            </a:r>
            <a:r>
              <a:rPr lang="en-US" dirty="0" err="1" smtClean="0"/>
              <a:t>metin</a:t>
            </a:r>
            <a:r>
              <a:rPr lang="en-US" dirty="0" smtClean="0"/>
              <a:t> c, </a:t>
            </a:r>
            <a:r>
              <a:rPr lang="en-US" dirty="0" err="1" smtClean="0"/>
              <a:t>alıcıya</a:t>
            </a:r>
            <a:r>
              <a:rPr lang="en-US" dirty="0" smtClean="0"/>
              <a:t> </a:t>
            </a:r>
            <a:r>
              <a:rPr lang="en-US" dirty="0" err="1" smtClean="0"/>
              <a:t>gönderilir</a:t>
            </a:r>
            <a:r>
              <a:rPr lang="en-US" dirty="0" smtClean="0"/>
              <a:t>.</a:t>
            </a:r>
          </a:p>
          <a:p>
            <a:r>
              <a:rPr lang="en-US" dirty="0" err="1" smtClean="0"/>
              <a:t>Şifrenin</a:t>
            </a:r>
            <a:r>
              <a:rPr lang="en-US" dirty="0" smtClean="0"/>
              <a:t> </a:t>
            </a:r>
            <a:r>
              <a:rPr lang="en-US" dirty="0" err="1" smtClean="0"/>
              <a:t>Çözülmesi</a:t>
            </a:r>
            <a:r>
              <a:rPr lang="en-US" dirty="0" smtClean="0"/>
              <a:t> (</a:t>
            </a:r>
            <a:r>
              <a:rPr lang="en-US" dirty="0" err="1" smtClean="0"/>
              <a:t>Deşifre</a:t>
            </a:r>
            <a:r>
              <a:rPr lang="en-US" dirty="0" smtClean="0"/>
              <a:t>):</a:t>
            </a:r>
          </a:p>
          <a:p>
            <a:pPr lvl="1"/>
            <a:r>
              <a:rPr lang="en-US" dirty="0" err="1" smtClean="0"/>
              <a:t>Alıcı</a:t>
            </a:r>
            <a:r>
              <a:rPr lang="en-US" dirty="0" smtClean="0"/>
              <a:t>, </a:t>
            </a:r>
            <a:r>
              <a:rPr lang="en-US" dirty="0" err="1" smtClean="0"/>
              <a:t>şifreli</a:t>
            </a:r>
            <a:r>
              <a:rPr lang="en-US" dirty="0" smtClean="0"/>
              <a:t> </a:t>
            </a:r>
            <a:r>
              <a:rPr lang="en-US" dirty="0" err="1" smtClean="0"/>
              <a:t>metni</a:t>
            </a:r>
            <a:r>
              <a:rPr lang="en-US" dirty="0" smtClean="0"/>
              <a:t> (c) </a:t>
            </a:r>
            <a:r>
              <a:rPr lang="en-US" dirty="0" err="1" smtClean="0"/>
              <a:t>özel</a:t>
            </a:r>
            <a:r>
              <a:rPr lang="en-US" dirty="0" smtClean="0"/>
              <a:t> </a:t>
            </a:r>
            <a:r>
              <a:rPr lang="en-US" dirty="0" err="1" smtClean="0"/>
              <a:t>anahtarı</a:t>
            </a:r>
            <a:r>
              <a:rPr lang="en-US" dirty="0" smtClean="0"/>
              <a:t> (d, N) </a:t>
            </a:r>
            <a:r>
              <a:rPr lang="en-US" dirty="0" err="1" smtClean="0"/>
              <a:t>kullanarak</a:t>
            </a:r>
            <a:r>
              <a:rPr lang="en-US" dirty="0" smtClean="0"/>
              <a:t> </a:t>
            </a:r>
            <a:r>
              <a:rPr lang="en-US" dirty="0" err="1" smtClean="0"/>
              <a:t>çözer</a:t>
            </a:r>
            <a:r>
              <a:rPr lang="en-US" dirty="0" smtClean="0"/>
              <a:t>.</a:t>
            </a:r>
          </a:p>
          <a:p>
            <a:pPr lvl="1"/>
            <a:r>
              <a:rPr lang="en-US" dirty="0" err="1" smtClean="0"/>
              <a:t>Alıcı</a:t>
            </a:r>
            <a:r>
              <a:rPr lang="en-US" dirty="0" smtClean="0"/>
              <a:t>, </a:t>
            </a:r>
            <a:r>
              <a:rPr lang="en-US" dirty="0" err="1" smtClean="0"/>
              <a:t>şifreli</a:t>
            </a:r>
            <a:r>
              <a:rPr lang="en-US" dirty="0" smtClean="0"/>
              <a:t> </a:t>
            </a:r>
            <a:r>
              <a:rPr lang="en-US" dirty="0" err="1" smtClean="0"/>
              <a:t>metni</a:t>
            </a:r>
            <a:r>
              <a:rPr lang="en-US" dirty="0" smtClean="0"/>
              <a:t> </a:t>
            </a:r>
            <a:r>
              <a:rPr lang="en-US" dirty="0" err="1" smtClean="0"/>
              <a:t>c^d</a:t>
            </a:r>
            <a:r>
              <a:rPr lang="en-US" dirty="0" smtClean="0"/>
              <a:t> mod N </a:t>
            </a:r>
            <a:r>
              <a:rPr lang="en-US" dirty="0" err="1" smtClean="0"/>
              <a:t>işlemiyle</a:t>
            </a:r>
            <a:r>
              <a:rPr lang="en-US" dirty="0" smtClean="0"/>
              <a:t> </a:t>
            </a:r>
            <a:r>
              <a:rPr lang="en-US" dirty="0" err="1" smtClean="0"/>
              <a:t>deşifre</a:t>
            </a:r>
            <a:r>
              <a:rPr lang="en-US" dirty="0" smtClean="0"/>
              <a:t> </a:t>
            </a:r>
            <a:r>
              <a:rPr lang="en-US" dirty="0" err="1" smtClean="0"/>
              <a:t>eder</a:t>
            </a:r>
            <a:r>
              <a:rPr lang="en-US" dirty="0" smtClean="0"/>
              <a:t> </a:t>
            </a:r>
            <a:r>
              <a:rPr lang="en-US" dirty="0" err="1" smtClean="0"/>
              <a:t>ve</a:t>
            </a:r>
            <a:r>
              <a:rPr lang="en-US" dirty="0" smtClean="0"/>
              <a:t> </a:t>
            </a:r>
            <a:r>
              <a:rPr lang="en-US" dirty="0" err="1" smtClean="0"/>
              <a:t>orijinal</a:t>
            </a:r>
            <a:r>
              <a:rPr lang="en-US" dirty="0" smtClean="0"/>
              <a:t> </a:t>
            </a:r>
            <a:r>
              <a:rPr lang="en-US" dirty="0" err="1" smtClean="0"/>
              <a:t>mesajı</a:t>
            </a:r>
            <a:r>
              <a:rPr lang="en-US" dirty="0" smtClean="0"/>
              <a:t> </a:t>
            </a:r>
            <a:r>
              <a:rPr lang="en-US" dirty="0" err="1" smtClean="0"/>
              <a:t>elde</a:t>
            </a:r>
            <a:r>
              <a:rPr lang="en-US" dirty="0" smtClean="0"/>
              <a:t> </a:t>
            </a:r>
            <a:r>
              <a:rPr lang="en-US" dirty="0" err="1" smtClean="0"/>
              <a:t>eder</a:t>
            </a:r>
            <a:r>
              <a:rPr lang="en-US" dirty="0" smtClean="0"/>
              <a:t>: m = </a:t>
            </a:r>
            <a:r>
              <a:rPr lang="en-US" dirty="0" err="1" smtClean="0"/>
              <a:t>c^d</a:t>
            </a:r>
            <a:r>
              <a:rPr lang="en-US" dirty="0" smtClean="0"/>
              <a:t> mod N.</a:t>
            </a:r>
          </a:p>
          <a:p>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22</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6567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none" strike="noStrike" cap="none" dirty="0" smtClean="0">
                <a:solidFill>
                  <a:schemeClr val="dk1"/>
                </a:solidFill>
                <a:latin typeface="Calibri"/>
                <a:ea typeface="Calibri"/>
                <a:cs typeface="Calibri"/>
                <a:sym typeface="Calibri"/>
              </a:rPr>
              <a:t>günümüzde birçok sistemde </a:t>
            </a:r>
            <a:r>
              <a:rPr lang="tr-TR" sz="1200" b="0" i="0" u="none" strike="noStrike" cap="none" dirty="0" err="1" smtClean="0">
                <a:solidFill>
                  <a:schemeClr val="dk1"/>
                </a:solidFill>
                <a:latin typeface="Calibri"/>
                <a:ea typeface="Calibri"/>
                <a:cs typeface="Calibri"/>
                <a:sym typeface="Calibri"/>
              </a:rPr>
              <a:t>kullanilan</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sayisal</a:t>
            </a:r>
            <a:r>
              <a:rPr lang="en-US" sz="1200" b="0" i="0" u="none" strike="noStrike" cap="none" dirty="0" smtClean="0">
                <a:solidFill>
                  <a:schemeClr val="dk1"/>
                </a:solidFill>
                <a:latin typeface="Calibri"/>
                <a:ea typeface="Calibri"/>
                <a:cs typeface="Calibri"/>
                <a:sym typeface="Calibri"/>
              </a:rPr>
              <a:t> </a:t>
            </a:r>
            <a:r>
              <a:rPr lang="es-ES" sz="1200" b="0" i="0" u="none" strike="noStrike" cap="none" dirty="0" smtClean="0">
                <a:solidFill>
                  <a:schemeClr val="dk1"/>
                </a:solidFill>
                <a:latin typeface="Calibri"/>
                <a:ea typeface="Calibri"/>
                <a:cs typeface="Calibri"/>
                <a:sym typeface="Calibri"/>
              </a:rPr>
              <a:t>imza, yukarida açiklanan mantiga dayalidir. Sayisal </a:t>
            </a:r>
            <a:r>
              <a:rPr lang="tr-TR" sz="1200" b="0" i="0" u="none" strike="noStrike" cap="none" dirty="0" smtClean="0">
                <a:solidFill>
                  <a:schemeClr val="dk1"/>
                </a:solidFill>
                <a:latin typeface="Calibri"/>
                <a:ea typeface="Calibri"/>
                <a:cs typeface="Calibri"/>
                <a:sym typeface="Calibri"/>
              </a:rPr>
              <a:t>imza, bir </a:t>
            </a:r>
            <a:r>
              <a:rPr lang="tr-TR" sz="1200" b="0" i="0" u="none" strike="noStrike" cap="none" dirty="0" err="1" smtClean="0">
                <a:solidFill>
                  <a:schemeClr val="dk1"/>
                </a:solidFill>
                <a:latin typeface="Calibri"/>
                <a:ea typeface="Calibri"/>
                <a:cs typeface="Calibri"/>
                <a:sym typeface="Calibri"/>
              </a:rPr>
              <a:t>mesajin</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Hash</a:t>
            </a:r>
            <a:r>
              <a:rPr lang="tr-TR" sz="1200" b="0" i="0" u="none" strike="noStrike" cap="none" dirty="0" smtClean="0">
                <a:solidFill>
                  <a:schemeClr val="dk1"/>
                </a:solidFill>
                <a:latin typeface="Calibri"/>
                <a:ea typeface="Calibri"/>
                <a:cs typeface="Calibri"/>
                <a:sym typeface="Calibri"/>
              </a:rPr>
              <a:t>” adi verilen özetinin</a:t>
            </a:r>
          </a:p>
          <a:p>
            <a:r>
              <a:rPr lang="tr-TR" sz="1200" b="0" i="0" u="none" strike="noStrike" cap="none" dirty="0" smtClean="0">
                <a:solidFill>
                  <a:schemeClr val="dk1"/>
                </a:solidFill>
                <a:latin typeface="Calibri"/>
                <a:ea typeface="Calibri"/>
                <a:cs typeface="Calibri"/>
                <a:sym typeface="Calibri"/>
              </a:rPr>
              <a:t>göndericinin gizli </a:t>
            </a:r>
            <a:r>
              <a:rPr lang="tr-TR" sz="1200" b="0" i="0" u="none" strike="noStrike" cap="none" dirty="0" err="1" smtClean="0">
                <a:solidFill>
                  <a:schemeClr val="dk1"/>
                </a:solidFill>
                <a:latin typeface="Calibri"/>
                <a:ea typeface="Calibri"/>
                <a:cs typeface="Calibri"/>
                <a:sym typeface="Calibri"/>
              </a:rPr>
              <a:t>anahtariyla</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sifrelenmesi</a:t>
            </a:r>
            <a:r>
              <a:rPr lang="tr-TR" sz="1200" b="0" i="0" u="none" strike="noStrike" cap="none" dirty="0" smtClean="0">
                <a:solidFill>
                  <a:schemeClr val="dk1"/>
                </a:solidFill>
                <a:latin typeface="Calibri"/>
                <a:ea typeface="Calibri"/>
                <a:cs typeface="Calibri"/>
                <a:sym typeface="Calibri"/>
              </a:rPr>
              <a:t> yoluyla</a:t>
            </a:r>
            <a:r>
              <a:rPr lang="en-US"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olusturulur</a:t>
            </a:r>
            <a:r>
              <a:rPr lang="tr-TR" sz="1200" b="0" i="0" u="none" strike="noStrike" cap="none" dirty="0" smtClean="0">
                <a:solidFill>
                  <a:schemeClr val="dk1"/>
                </a:solidFill>
                <a:latin typeface="Calibri"/>
                <a:ea typeface="Calibri"/>
                <a:cs typeface="Calibri"/>
                <a:sym typeface="Calibri"/>
              </a:rPr>
              <a:t> ve </a:t>
            </a:r>
            <a:r>
              <a:rPr lang="tr-TR" sz="1200" b="0" i="0" u="none" strike="noStrike" cap="none" dirty="0" err="1" smtClean="0">
                <a:solidFill>
                  <a:schemeClr val="dk1"/>
                </a:solidFill>
                <a:latin typeface="Calibri"/>
                <a:ea typeface="Calibri"/>
                <a:cs typeface="Calibri"/>
                <a:sym typeface="Calibri"/>
              </a:rPr>
              <a:t>alici</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tarafindan</a:t>
            </a:r>
            <a:r>
              <a:rPr lang="tr-TR" sz="1200" b="0" i="0" u="none" strike="noStrike" cap="none" dirty="0" smtClean="0">
                <a:solidFill>
                  <a:schemeClr val="dk1"/>
                </a:solidFill>
                <a:latin typeface="Calibri"/>
                <a:ea typeface="Calibri"/>
                <a:cs typeface="Calibri"/>
                <a:sym typeface="Calibri"/>
              </a:rPr>
              <a:t> göndericinin </a:t>
            </a:r>
            <a:r>
              <a:rPr lang="tr-TR" sz="1200" b="0" i="0" u="none" strike="noStrike" cap="none" dirty="0" err="1" smtClean="0">
                <a:solidFill>
                  <a:schemeClr val="dk1"/>
                </a:solidFill>
                <a:latin typeface="Calibri"/>
                <a:ea typeface="Calibri"/>
                <a:cs typeface="Calibri"/>
                <a:sym typeface="Calibri"/>
              </a:rPr>
              <a:t>açik</a:t>
            </a:r>
            <a:endParaRPr lang="tr-TR" sz="1200" b="0" i="0" u="none" strike="noStrike" cap="none" dirty="0" smtClean="0">
              <a:solidFill>
                <a:schemeClr val="dk1"/>
              </a:solidFill>
              <a:latin typeface="Calibri"/>
              <a:ea typeface="Calibri"/>
              <a:cs typeface="Calibri"/>
              <a:sym typeface="Calibri"/>
            </a:endParaRPr>
          </a:p>
          <a:p>
            <a:r>
              <a:rPr lang="tr-TR" sz="1200" b="0" i="0" u="none" strike="noStrike" cap="none" dirty="0" err="1" smtClean="0">
                <a:solidFill>
                  <a:schemeClr val="dk1"/>
                </a:solidFill>
                <a:latin typeface="Calibri"/>
                <a:ea typeface="Calibri"/>
                <a:cs typeface="Calibri"/>
                <a:sym typeface="Calibri"/>
              </a:rPr>
              <a:t>anahtari</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kullanilarak</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dogrulanabilir</a:t>
            </a:r>
            <a:r>
              <a:rPr lang="tr-TR" sz="1200" b="0" i="0" u="none" strike="noStrike" cap="none" dirty="0" smtClean="0">
                <a:solidFill>
                  <a:schemeClr val="dk1"/>
                </a:solidFill>
                <a:latin typeface="Calibri"/>
                <a:ea typeface="Calibri"/>
                <a:cs typeface="Calibri"/>
                <a:sym typeface="Calibri"/>
              </a:rPr>
              <a:t>. </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24</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983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84" name="Google Shape;18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25</a:t>
            </a:fld>
            <a:endParaRPr/>
          </a:p>
        </p:txBody>
      </p:sp>
    </p:spTree>
    <p:extLst>
      <p:ext uri="{BB962C8B-B14F-4D97-AF65-F5344CB8AC3E}">
        <p14:creationId xmlns:p14="http://schemas.microsoft.com/office/powerpoint/2010/main" val="19734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7</a:t>
            </a:fld>
            <a:endParaRPr/>
          </a:p>
        </p:txBody>
      </p:sp>
    </p:spTree>
    <p:extLst>
      <p:ext uri="{BB962C8B-B14F-4D97-AF65-F5344CB8AC3E}">
        <p14:creationId xmlns:p14="http://schemas.microsoft.com/office/powerpoint/2010/main" val="1060711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Şifreleme, güvenli iletişim için binlerce yıldır kullanılmaktadır. Birçok şifreleme algoritması mesajdaki karakterleri başka karakterlerle değiştirme veya karakterlerin yerlerini değiştirme</a:t>
            </a:r>
            <a:r>
              <a:rPr lang="en-US" baseline="0" dirty="0" smtClean="0"/>
              <a:t> </a:t>
            </a:r>
            <a:r>
              <a:rPr lang="tr-TR" dirty="0" smtClean="0"/>
              <a:t>işlemlerine dayalıdır. </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9</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023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none" strike="noStrike" cap="none" dirty="0" smtClean="0">
                <a:solidFill>
                  <a:schemeClr val="dk1"/>
                </a:solidFill>
                <a:latin typeface="Calibri"/>
                <a:ea typeface="Calibri"/>
                <a:cs typeface="Calibri"/>
                <a:sym typeface="Calibri"/>
              </a:rPr>
              <a:t>düz bir metin ya da veri bir anahtar </a:t>
            </a:r>
            <a:r>
              <a:rPr lang="tr-TR" sz="1200" b="0" i="0" u="none" strike="noStrike" cap="none" dirty="0" err="1" smtClean="0">
                <a:solidFill>
                  <a:schemeClr val="dk1"/>
                </a:solidFill>
                <a:latin typeface="Calibri"/>
                <a:ea typeface="Calibri"/>
                <a:cs typeface="Calibri"/>
                <a:sym typeface="Calibri"/>
              </a:rPr>
              <a:t>yardimiyla</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sifrelenerek</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sifreli</a:t>
            </a:r>
            <a:r>
              <a:rPr lang="en-US" sz="1200" b="0" i="0" u="none" strike="noStrike" cap="none" dirty="0" smtClean="0">
                <a:solidFill>
                  <a:schemeClr val="dk1"/>
                </a:solidFill>
                <a:latin typeface="Calibri"/>
                <a:ea typeface="Calibri"/>
                <a:cs typeface="Calibri"/>
                <a:sym typeface="Calibri"/>
              </a:rPr>
              <a:t> </a:t>
            </a:r>
            <a:r>
              <a:rPr lang="tr-TR" sz="1200" b="0" i="0" u="none" strike="noStrike" cap="none" dirty="0" smtClean="0">
                <a:solidFill>
                  <a:schemeClr val="dk1"/>
                </a:solidFill>
                <a:latin typeface="Calibri"/>
                <a:ea typeface="Calibri"/>
                <a:cs typeface="Calibri"/>
                <a:sym typeface="Calibri"/>
              </a:rPr>
              <a:t>hale getirilir. </a:t>
            </a:r>
            <a:r>
              <a:rPr lang="tr-TR" sz="1200" b="0" i="0" u="none" strike="noStrike" cap="none" dirty="0" err="1" smtClean="0">
                <a:solidFill>
                  <a:schemeClr val="dk1"/>
                </a:solidFill>
                <a:latin typeface="Calibri"/>
                <a:ea typeface="Calibri"/>
                <a:cs typeface="Calibri"/>
                <a:sym typeface="Calibri"/>
              </a:rPr>
              <a:t>Sifreli</a:t>
            </a:r>
            <a:r>
              <a:rPr lang="tr-TR" sz="1200" b="0" i="0" u="none" strike="noStrike" cap="none" dirty="0" smtClean="0">
                <a:solidFill>
                  <a:schemeClr val="dk1"/>
                </a:solidFill>
                <a:latin typeface="Calibri"/>
                <a:ea typeface="Calibri"/>
                <a:cs typeface="Calibri"/>
                <a:sym typeface="Calibri"/>
              </a:rPr>
              <a:t> hale getirilen metin ya da veri ise yine bir anahtar </a:t>
            </a:r>
            <a:r>
              <a:rPr lang="tr-TR" sz="1200" b="0" i="0" u="none" strike="noStrike" cap="none" dirty="0" err="1" smtClean="0">
                <a:solidFill>
                  <a:schemeClr val="dk1"/>
                </a:solidFill>
                <a:latin typeface="Calibri"/>
                <a:ea typeface="Calibri"/>
                <a:cs typeface="Calibri"/>
                <a:sym typeface="Calibri"/>
              </a:rPr>
              <a:t>yardimiyla</a:t>
            </a:r>
            <a:r>
              <a:rPr lang="tr-TR" sz="1200" b="0" i="0" u="none" strike="noStrike" cap="none" dirty="0" smtClean="0">
                <a:solidFill>
                  <a:schemeClr val="dk1"/>
                </a:solidFill>
                <a:latin typeface="Calibri"/>
                <a:ea typeface="Calibri"/>
                <a:cs typeface="Calibri"/>
                <a:sym typeface="Calibri"/>
              </a:rPr>
              <a:t> </a:t>
            </a:r>
            <a:r>
              <a:rPr lang="tr-TR" sz="1200" b="0" i="0" u="none" strike="noStrike" cap="none" dirty="0" err="1" smtClean="0">
                <a:solidFill>
                  <a:schemeClr val="dk1"/>
                </a:solidFill>
                <a:latin typeface="Calibri"/>
                <a:ea typeface="Calibri"/>
                <a:cs typeface="Calibri"/>
                <a:sym typeface="Calibri"/>
              </a:rPr>
              <a:t>sifresi</a:t>
            </a:r>
            <a:r>
              <a:rPr lang="en-US" sz="1200" b="0" i="0" u="none" strike="noStrike" cap="none" dirty="0" smtClean="0">
                <a:solidFill>
                  <a:schemeClr val="dk1"/>
                </a:solidFill>
                <a:latin typeface="Calibri"/>
                <a:ea typeface="Calibri"/>
                <a:cs typeface="Calibri"/>
                <a:sym typeface="Calibri"/>
              </a:rPr>
              <a:t> </a:t>
            </a:r>
            <a:r>
              <a:rPr lang="tr-TR" sz="1200" b="0" i="0" u="none" strike="noStrike" cap="none" dirty="0" smtClean="0">
                <a:solidFill>
                  <a:schemeClr val="dk1"/>
                </a:solidFill>
                <a:latin typeface="Calibri"/>
                <a:ea typeface="Calibri"/>
                <a:cs typeface="Calibri"/>
                <a:sym typeface="Calibri"/>
              </a:rPr>
              <a:t>çözülerek </a:t>
            </a:r>
            <a:r>
              <a:rPr lang="tr-TR" sz="1200" b="0" i="0" u="none" strike="noStrike" cap="none" dirty="0" err="1" smtClean="0">
                <a:solidFill>
                  <a:schemeClr val="dk1"/>
                </a:solidFill>
                <a:latin typeface="Calibri"/>
                <a:ea typeface="Calibri"/>
                <a:cs typeface="Calibri"/>
                <a:sym typeface="Calibri"/>
              </a:rPr>
              <a:t>aslina</a:t>
            </a:r>
            <a:r>
              <a:rPr lang="tr-TR" sz="1200" b="0" i="0" u="none" strike="noStrike" cap="none" dirty="0" smtClean="0">
                <a:solidFill>
                  <a:schemeClr val="dk1"/>
                </a:solidFill>
                <a:latin typeface="Calibri"/>
                <a:ea typeface="Calibri"/>
                <a:cs typeface="Calibri"/>
                <a:sym typeface="Calibri"/>
              </a:rPr>
              <a:t> döndürülür. </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10</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534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Font typeface="Wingdings" panose="05000000000000000000" pitchFamily="2" charset="2"/>
              <a:buChar char="Ø"/>
            </a:pPr>
            <a:r>
              <a:rPr lang="tr-TR" sz="1200" dirty="0" smtClean="0"/>
              <a:t>Sezar şifreleme algoritmasında her harf alfabede belirlenen bir k sayısı kadar sağındaki veya solundaki harf ile değiştirilir. Bu k sayısı Sezar algoritmasına verilen anahtar olarak düşünülebilir ve k pozitifse harfler k kadar sağa, negatifse k kadar sola kaydırılır.</a:t>
            </a:r>
          </a:p>
          <a:p>
            <a:pPr marL="342900" indent="-342900">
              <a:buFont typeface="Wingdings" panose="05000000000000000000" pitchFamily="2" charset="2"/>
              <a:buChar char="Ø"/>
            </a:pPr>
            <a:endParaRPr lang="tr-T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extLst>
      <p:ext uri="{BB962C8B-B14F-4D97-AF65-F5344CB8AC3E}">
        <p14:creationId xmlns:p14="http://schemas.microsoft.com/office/powerpoint/2010/main" val="237420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tr-TR" sz="1200" dirty="0" smtClean="0"/>
              <a:t>Bu noktada </a:t>
            </a:r>
            <a:r>
              <a:rPr lang="tr-TR" sz="1200" dirty="0" err="1" smtClean="0"/>
              <a:t>sifreleme</a:t>
            </a:r>
            <a:r>
              <a:rPr lang="tr-TR" sz="1200" dirty="0" smtClean="0"/>
              <a:t> </a:t>
            </a:r>
            <a:r>
              <a:rPr lang="tr-TR" sz="1200" dirty="0" err="1" smtClean="0"/>
              <a:t>tamamlanmistir</a:t>
            </a:r>
            <a:r>
              <a:rPr lang="tr-TR" sz="1200" dirty="0" smtClean="0"/>
              <a:t> ve metin okunamaz hale </a:t>
            </a:r>
            <a:r>
              <a:rPr lang="tr-TR" sz="1200" dirty="0" err="1" smtClean="0"/>
              <a:t>gelmistir</a:t>
            </a:r>
            <a:r>
              <a:rPr lang="tr-TR" sz="1200" dirty="0" smtClean="0"/>
              <a:t>. </a:t>
            </a:r>
            <a:r>
              <a:rPr lang="tr-TR" sz="1200" dirty="0" err="1" smtClean="0"/>
              <a:t>Sifreli</a:t>
            </a:r>
            <a:r>
              <a:rPr lang="tr-TR" sz="1200" dirty="0" smtClean="0"/>
              <a:t> metni çözerek metnin </a:t>
            </a:r>
            <a:r>
              <a:rPr lang="tr-TR" sz="1200" dirty="0" err="1" smtClean="0"/>
              <a:t>aslina</a:t>
            </a:r>
            <a:r>
              <a:rPr lang="tr-TR" sz="1200" dirty="0" smtClean="0"/>
              <a:t> </a:t>
            </a:r>
            <a:r>
              <a:rPr lang="tr-TR" sz="1200" dirty="0" err="1" smtClean="0"/>
              <a:t>ulasmak</a:t>
            </a:r>
            <a:r>
              <a:rPr lang="tr-TR" sz="1200" dirty="0" smtClean="0"/>
              <a:t> için her harfi 7 sola </a:t>
            </a:r>
            <a:r>
              <a:rPr lang="tr-TR" sz="1200" dirty="0" err="1" smtClean="0"/>
              <a:t>kaydirmak</a:t>
            </a:r>
            <a:r>
              <a:rPr lang="tr-TR" sz="1200" dirty="0" smtClean="0"/>
              <a:t> gerekir. Bu </a:t>
            </a:r>
            <a:r>
              <a:rPr lang="tr-TR" sz="1200" dirty="0" err="1" smtClean="0"/>
              <a:t>yapildiginda</a:t>
            </a:r>
            <a:r>
              <a:rPr lang="tr-TR" sz="1200" dirty="0" smtClean="0"/>
              <a:t> düz metin elde edilir. </a:t>
            </a:r>
            <a:endParaRPr lang="tr-T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12</a:t>
            </a:fld>
            <a:endParaRPr/>
          </a:p>
        </p:txBody>
      </p:sp>
    </p:spTree>
    <p:extLst>
      <p:ext uri="{BB962C8B-B14F-4D97-AF65-F5344CB8AC3E}">
        <p14:creationId xmlns:p14="http://schemas.microsoft.com/office/powerpoint/2010/main" val="115712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Font typeface="Wingdings" panose="05000000000000000000" pitchFamily="2" charset="2"/>
              <a:buChar char="Ø"/>
            </a:pPr>
            <a:r>
              <a:rPr lang="tr-TR" sz="1200" dirty="0" smtClean="0"/>
              <a:t>Şifreli metin yazılırken dikkat edilmesi gereken bir husus, kelimelerin bitiş ve başlangıç</a:t>
            </a:r>
            <a:r>
              <a:rPr lang="en-US" sz="1200" dirty="0" smtClean="0"/>
              <a:t> </a:t>
            </a:r>
            <a:r>
              <a:rPr lang="tr-TR" sz="1200" dirty="0" smtClean="0"/>
              <a:t>noktalarının belli olmamasıdır. </a:t>
            </a:r>
            <a:endParaRPr lang="en-US" sz="1200" dirty="0" smtClean="0"/>
          </a:p>
          <a:p>
            <a:pPr marL="342900" indent="-342900">
              <a:buFont typeface="Wingdings" panose="05000000000000000000" pitchFamily="2" charset="2"/>
              <a:buChar char="Ø"/>
            </a:pPr>
            <a:r>
              <a:rPr lang="tr-TR" sz="1200" dirty="0" smtClean="0"/>
              <a:t>Bunun için şifreli metin beşer karakterli kelimeler halinde</a:t>
            </a:r>
            <a:r>
              <a:rPr lang="en-US" sz="1200" dirty="0" smtClean="0"/>
              <a:t> </a:t>
            </a:r>
            <a:r>
              <a:rPr lang="tr-TR" sz="1200" dirty="0" smtClean="0"/>
              <a:t>yazılabilir. Yani şifreli metin DENEYAP TEKNOLOJİ ATÖLYELERİ ise, bunun </a:t>
            </a:r>
            <a:endParaRPr lang="en-US" sz="1200" dirty="0" smtClean="0"/>
          </a:p>
          <a:p>
            <a:pPr marL="342900" indent="-342900">
              <a:buFont typeface="Wingdings" panose="05000000000000000000" pitchFamily="2" charset="2"/>
              <a:buChar char="Ø"/>
            </a:pPr>
            <a:r>
              <a:rPr lang="tr-TR" sz="1200" dirty="0" smtClean="0"/>
              <a:t>DENEY</a:t>
            </a:r>
            <a:r>
              <a:rPr lang="en-US" sz="1200" dirty="0" smtClean="0"/>
              <a:t> </a:t>
            </a:r>
            <a:r>
              <a:rPr lang="tr-TR" sz="1200" dirty="0" smtClean="0"/>
              <a:t>APTEK NOLOJ İATÖL YELER İ şeklinde yazılması uygundur. Böylece kelime</a:t>
            </a:r>
            <a:r>
              <a:rPr lang="en-US" sz="1200" dirty="0" smtClean="0"/>
              <a:t> </a:t>
            </a:r>
            <a:r>
              <a:rPr lang="tr-TR" sz="1200" dirty="0" smtClean="0"/>
              <a:t>uzunluklarından şifreyi kırmaya yönelik bir çıkarım yapılamaz. </a:t>
            </a:r>
            <a:endParaRPr lang="tr-T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13</a:t>
            </a:fld>
            <a:endParaRPr/>
          </a:p>
        </p:txBody>
      </p:sp>
    </p:spTree>
    <p:extLst>
      <p:ext uri="{BB962C8B-B14F-4D97-AF65-F5344CB8AC3E}">
        <p14:creationId xmlns:p14="http://schemas.microsoft.com/office/powerpoint/2010/main" val="2730473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r>
              <a:rPr lang="tr-TR" sz="1200" dirty="0" smtClean="0"/>
              <a:t>Sezar gibi basit şifreleme algoritmaları kolayca kırılabilir. </a:t>
            </a:r>
          </a:p>
          <a:p>
            <a:pPr marL="342900" indent="-342900">
              <a:buFont typeface="Arial" panose="020B0604020202020204" pitchFamily="34" charset="0"/>
              <a:buChar char="•"/>
            </a:pPr>
            <a:r>
              <a:rPr lang="tr-TR" sz="1200" dirty="0" smtClean="0"/>
              <a:t>Aslında bu şifreleri kırarken şifreli metindeki harflerin asıllarını deneme-yanılma yoluyla bulmak iyi bir yöntem değildir. </a:t>
            </a:r>
          </a:p>
          <a:p>
            <a:pPr marL="342900" indent="-342900">
              <a:buFont typeface="Arial" panose="020B0604020202020204" pitchFamily="34" charset="0"/>
              <a:buChar char="•"/>
            </a:pPr>
            <a:r>
              <a:rPr lang="tr-TR" sz="1200" dirty="0" smtClean="0"/>
              <a:t>Çünkü her harf Sezar’da olduğu gibi belirli bir sayıda kaydırılmış olmayabilir. </a:t>
            </a:r>
          </a:p>
          <a:p>
            <a:pPr marL="342900" indent="-342900">
              <a:buFont typeface="Arial" panose="020B0604020202020204" pitchFamily="34" charset="0"/>
              <a:buChar char="•"/>
            </a:pPr>
            <a:r>
              <a:rPr lang="tr-TR" sz="1200" dirty="0" smtClean="0"/>
              <a:t>Örneğin, aşağıdaki gibi bir yönteme göre de şifreleme yapılabilir. </a:t>
            </a:r>
          </a:p>
          <a:p>
            <a:pPr marL="342900" indent="-342900">
              <a:buFont typeface="Arial" panose="020B0604020202020204" pitchFamily="34" charset="0"/>
              <a:buChar char="•"/>
            </a:pPr>
            <a:r>
              <a:rPr lang="tr-TR" sz="1200" dirty="0" smtClean="0"/>
              <a:t>Tabloda düz metin alfabesi ve harflerin şifreli metindeki karşılıkları</a:t>
            </a:r>
          </a:p>
          <a:p>
            <a:pPr marL="342900" indent="-342900">
              <a:buFont typeface="Arial" panose="020B0604020202020204" pitchFamily="34" charset="0"/>
              <a:buChar char="•"/>
            </a:pPr>
            <a:r>
              <a:rPr lang="tr-TR" sz="1200" dirty="0" smtClean="0"/>
              <a:t>gösterilmektedir.  </a:t>
            </a:r>
            <a:endParaRPr lang="tr-TR" sz="800" b="1" dirty="0" smtClean="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tr-TR" sz="1200"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14</a:t>
            </a:fld>
            <a:endParaRPr/>
          </a:p>
        </p:txBody>
      </p:sp>
    </p:spTree>
    <p:extLst>
      <p:ext uri="{BB962C8B-B14F-4D97-AF65-F5344CB8AC3E}">
        <p14:creationId xmlns:p14="http://schemas.microsoft.com/office/powerpoint/2010/main" val="109679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Buradaki yöntem ilk bakışta daha karmaşık ve kırılması zor görünse de aslında Sezar’dan daha güçlü bir koruma sağlamaz. Bu tür bir şifreyi kırmak için frekans analizi yöntemi kullanılabilir. Frekans analizi, düz metinde birbirinin aynısı olan harflerin şifreli metinde de birbirinin aynısı olmasına dayanır. Şifreli metinde çok rastlanan bir harfin, muhtemelen düz metinde yaygın kullanılan bir harfe denk geldiği düşünülerek hareket edilir </a:t>
            </a:r>
            <a:endParaRPr lang="en-US" dirty="0" smtClean="0"/>
          </a:p>
          <a:p>
            <a:r>
              <a:rPr lang="tr-TR" dirty="0" smtClean="0"/>
              <a:t>Örneğin Türkçe bir metin için, şifreli metinde en çok geçen harf J ise, bunun düz metinde A harfine, A değilse E veya İ harflerine karşılık geliyor olması muhtemeldir, çünkü </a:t>
            </a:r>
            <a:r>
              <a:rPr lang="tr-TR" dirty="0" err="1" smtClean="0"/>
              <a:t>Türkçe’de</a:t>
            </a:r>
            <a:r>
              <a:rPr lang="tr-TR" dirty="0" smtClean="0"/>
              <a:t> en çok kullanılan harfler sırasıyla A, E ve İ harfleridir. Bu mantıkla harflerin karşılıkları teker teker tahmin edilip denenerek daha sistemli bir deneme-yanılma uygulanmış olur. </a:t>
            </a:r>
          </a:p>
          <a:p>
            <a:endParaRPr lang="tr-TR" dirty="0" smtClean="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15</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931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A close up of a sign&#10;&#10;Description automatically generated"/>
          <p:cNvPicPr preferRelativeResize="0"/>
          <p:nvPr/>
        </p:nvPicPr>
        <p:blipFill rotWithShape="1">
          <a:blip r:embed="rId3">
            <a:alphaModFix/>
          </a:blip>
          <a:srcRect/>
          <a:stretch/>
        </p:blipFill>
        <p:spPr>
          <a:xfrm>
            <a:off x="3962400" y="2366127"/>
            <a:ext cx="4267200" cy="1061928"/>
          </a:xfrm>
          <a:prstGeom prst="rect">
            <a:avLst/>
          </a:prstGeom>
          <a:noFill/>
          <a:ln>
            <a:noFill/>
          </a:ln>
        </p:spPr>
      </p:pic>
      <p:pic>
        <p:nvPicPr>
          <p:cNvPr id="89" name="Google Shape;89;p1" descr="A picture containing drawing, shirt&#10;&#10;Description automatically generated"/>
          <p:cNvPicPr preferRelativeResize="0"/>
          <p:nvPr/>
        </p:nvPicPr>
        <p:blipFill rotWithShape="1">
          <a:blip r:embed="rId4">
            <a:alphaModFix/>
          </a:blip>
          <a:srcRect/>
          <a:stretch/>
        </p:blipFill>
        <p:spPr>
          <a:xfrm>
            <a:off x="8421552" y="6043210"/>
            <a:ext cx="3596315" cy="832934"/>
          </a:xfrm>
          <a:prstGeom prst="rect">
            <a:avLst/>
          </a:prstGeom>
          <a:noFill/>
          <a:ln>
            <a:noFill/>
          </a:ln>
        </p:spPr>
      </p:pic>
      <p:pic>
        <p:nvPicPr>
          <p:cNvPr id="90" name="Google Shape;90;p1" descr="A picture containing drawing&#10;&#10;Description automatically generated"/>
          <p:cNvPicPr preferRelativeResize="0"/>
          <p:nvPr/>
        </p:nvPicPr>
        <p:blipFill rotWithShape="1">
          <a:blip r:embed="rId5">
            <a:alphaModFix amt="25000"/>
          </a:blip>
          <a:srcRect/>
          <a:stretch/>
        </p:blipFill>
        <p:spPr>
          <a:xfrm>
            <a:off x="32391" y="-4568"/>
            <a:ext cx="2946336" cy="6865246"/>
          </a:xfrm>
          <a:prstGeom prst="rect">
            <a:avLst/>
          </a:prstGeom>
          <a:noFill/>
          <a:ln>
            <a:noFill/>
          </a:ln>
        </p:spPr>
      </p:pic>
      <p:sp>
        <p:nvSpPr>
          <p:cNvPr id="91" name="Google Shape;91;p1"/>
          <p:cNvSpPr txBox="1"/>
          <p:nvPr/>
        </p:nvSpPr>
        <p:spPr>
          <a:xfrm>
            <a:off x="2625970" y="3786481"/>
            <a:ext cx="694006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2400" b="1" i="0" u="none" strike="noStrike" cap="none" dirty="0">
                <a:solidFill>
                  <a:schemeClr val="dk1"/>
                </a:solidFill>
                <a:latin typeface="Trebuchet MS"/>
                <a:ea typeface="Trebuchet MS"/>
                <a:cs typeface="Trebuchet MS"/>
                <a:sym typeface="Trebuchet MS"/>
              </a:rPr>
              <a:t>SİBER GÜVENLİK: </a:t>
            </a:r>
            <a:r>
              <a:rPr lang="en-US" sz="2400" b="1" dirty="0" smtClean="0">
                <a:solidFill>
                  <a:schemeClr val="dk1"/>
                </a:solidFill>
                <a:latin typeface="Trebuchet MS"/>
                <a:ea typeface="Trebuchet MS"/>
                <a:cs typeface="Trebuchet MS"/>
                <a:sym typeface="Trebuchet MS"/>
              </a:rPr>
              <a:t>KRİPTOGRAFİ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stretch>
            <a:fillRect/>
          </a:stretch>
        </p:blipFill>
        <p:spPr>
          <a:xfrm>
            <a:off x="2531210" y="613764"/>
            <a:ext cx="7227465" cy="2591774"/>
          </a:xfrm>
          <a:prstGeom prst="rect">
            <a:avLst/>
          </a:prstGeom>
        </p:spPr>
      </p:pic>
      <p:pic>
        <p:nvPicPr>
          <p:cNvPr id="5" name="Resim 4"/>
          <p:cNvPicPr>
            <a:picLocks noChangeAspect="1"/>
          </p:cNvPicPr>
          <p:nvPr/>
        </p:nvPicPr>
        <p:blipFill>
          <a:blip r:embed="rId4"/>
          <a:stretch>
            <a:fillRect/>
          </a:stretch>
        </p:blipFill>
        <p:spPr>
          <a:xfrm>
            <a:off x="3057618" y="3606229"/>
            <a:ext cx="6039490" cy="2320156"/>
          </a:xfrm>
          <a:prstGeom prst="rect">
            <a:avLst/>
          </a:prstGeom>
        </p:spPr>
      </p:pic>
      <p:pic>
        <p:nvPicPr>
          <p:cNvPr id="6"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5">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1014869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9"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tr-TR" sz="3200" dirty="0"/>
              <a:t>BASİT ŞİFRELEME </a:t>
            </a:r>
            <a:r>
              <a:rPr lang="tr-TR" sz="3200" dirty="0" smtClean="0"/>
              <a:t>ALGORİTMALARI</a:t>
            </a:r>
            <a:r>
              <a:rPr lang="en-US" sz="3200" dirty="0" smtClean="0"/>
              <a:t> </a:t>
            </a:r>
            <a:r>
              <a:rPr lang="tr-TR" sz="3200" dirty="0" smtClean="0"/>
              <a:t>:</a:t>
            </a:r>
            <a:r>
              <a:rPr lang="en-US" sz="3200" dirty="0" smtClean="0"/>
              <a:t> </a:t>
            </a:r>
            <a:r>
              <a:rPr lang="tr-TR" sz="3200" dirty="0" smtClean="0"/>
              <a:t>SEZAR</a:t>
            </a:r>
            <a:endParaRPr sz="1100" b="1" dirty="0">
              <a:latin typeface="+mj-lt"/>
              <a:cs typeface="Calibri" panose="020F0502020204030204" pitchFamily="34" charset="0"/>
            </a:endParaRPr>
          </a:p>
        </p:txBody>
      </p:sp>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939" y="631262"/>
            <a:ext cx="3840528" cy="5260998"/>
          </a:xfrm>
          <a:prstGeom prst="rect">
            <a:avLst/>
          </a:prstGeom>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724" y="2040531"/>
            <a:ext cx="6604039" cy="3038360"/>
          </a:xfrm>
          <a:prstGeom prst="rect">
            <a:avLst/>
          </a:prstGeom>
        </p:spPr>
      </p:pic>
    </p:spTree>
    <p:extLst>
      <p:ext uri="{BB962C8B-B14F-4D97-AF65-F5344CB8AC3E}">
        <p14:creationId xmlns:p14="http://schemas.microsoft.com/office/powerpoint/2010/main" val="39247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07597" y="1297197"/>
            <a:ext cx="8069659" cy="3539390"/>
          </a:xfrm>
          <a:prstGeom prst="rect">
            <a:avLst/>
          </a:prstGeom>
          <a:noFill/>
          <a:ln>
            <a:noFill/>
          </a:ln>
        </p:spPr>
        <p:txBody>
          <a:bodyPr spcFirstLastPara="1" wrap="square" lIns="91425" tIns="45700" rIns="91425" bIns="45700" anchor="t" anchorCtr="0">
            <a:spAutoFit/>
          </a:bodyPr>
          <a:lstStyle/>
          <a:p>
            <a:pPr marL="342900" indent="-342900" algn="just">
              <a:spcAft>
                <a:spcPts val="600"/>
              </a:spcAft>
              <a:buFont typeface="Symbol" panose="05050102010706020507" pitchFamily="18" charset="2"/>
              <a:buChar char=""/>
            </a:pPr>
            <a:r>
              <a:rPr lang="tr-TR" sz="2400" b="1" dirty="0"/>
              <a:t>Örnek: </a:t>
            </a:r>
            <a:r>
              <a:rPr lang="tr-TR" sz="2400" dirty="0"/>
              <a:t>DENEYAP kelimesini Sezar yöntemi ile </a:t>
            </a:r>
            <a:r>
              <a:rPr lang="en-US" sz="2400" dirty="0" err="1" smtClean="0"/>
              <a:t>şifreleyelim</a:t>
            </a:r>
            <a:r>
              <a:rPr lang="tr-TR" sz="2400" dirty="0" smtClean="0"/>
              <a:t>. Anahtar</a:t>
            </a:r>
            <a:r>
              <a:rPr lang="en-US" sz="2400" dirty="0" err="1" smtClean="0"/>
              <a:t>ı</a:t>
            </a:r>
            <a:r>
              <a:rPr lang="tr-TR" sz="2400" dirty="0" smtClean="0"/>
              <a:t> </a:t>
            </a:r>
            <a:r>
              <a:rPr lang="tr-TR" sz="2400" dirty="0"/>
              <a:t>k = 7 olarak seçelim. </a:t>
            </a:r>
            <a:endParaRPr lang="en-US" sz="2400" dirty="0" smtClean="0"/>
          </a:p>
          <a:p>
            <a:pPr marL="342900" indent="-342900" algn="just">
              <a:spcAft>
                <a:spcPts val="600"/>
              </a:spcAft>
              <a:buFont typeface="Symbol" panose="05050102010706020507" pitchFamily="18" charset="2"/>
              <a:buChar char=""/>
            </a:pPr>
            <a:endParaRPr lang="en-US" sz="2400" dirty="0">
              <a:latin typeface="Calibri" panose="020F0502020204030204" pitchFamily="34" charset="0"/>
              <a:cs typeface="Calibri" panose="020F0502020204030204" pitchFamily="34" charset="0"/>
            </a:endParaRPr>
          </a:p>
          <a:p>
            <a:r>
              <a:rPr lang="tr-TR" sz="1800" dirty="0"/>
              <a:t>Alfabe: A B C Ç D E F G Ğ H I İ J K L M N O Ö P R S Ş T U Ü V Y Z </a:t>
            </a:r>
            <a:endParaRPr lang="en-US" sz="1800" dirty="0" smtClean="0"/>
          </a:p>
          <a:p>
            <a:endParaRPr lang="tr-TR" sz="1800" dirty="0"/>
          </a:p>
          <a:p>
            <a:pPr marL="342900" indent="-342900">
              <a:buFont typeface="Wingdings" panose="05000000000000000000" pitchFamily="2" charset="2"/>
              <a:buChar char="Ø"/>
            </a:pPr>
            <a:r>
              <a:rPr lang="tr-TR" sz="1800" dirty="0"/>
              <a:t>Düz metin: D E N E Y A P </a:t>
            </a:r>
            <a:endParaRPr lang="en-US" sz="1800" dirty="0" smtClean="0"/>
          </a:p>
          <a:p>
            <a:endParaRPr lang="tr-TR" sz="1800" dirty="0"/>
          </a:p>
          <a:p>
            <a:r>
              <a:rPr lang="tr-TR" sz="1800" dirty="0"/>
              <a:t>Her harfi anahtar olarak belirlediğimiz k değeri olan 7 kadar sağa kaydıralım. </a:t>
            </a:r>
            <a:endParaRPr lang="en-US" sz="1800" dirty="0" smtClean="0"/>
          </a:p>
          <a:p>
            <a:endParaRPr lang="tr-TR" sz="1800" dirty="0"/>
          </a:p>
          <a:p>
            <a:pPr marL="342900" indent="-342900">
              <a:buFont typeface="Wingdings" panose="05000000000000000000" pitchFamily="2" charset="2"/>
              <a:buChar char="Ø"/>
            </a:pPr>
            <a:r>
              <a:rPr lang="tr-TR" sz="1800" dirty="0"/>
              <a:t>Şifreli metin: İ J T J E G V </a:t>
            </a:r>
          </a:p>
          <a:p>
            <a:pPr marL="342900" indent="-342900" algn="just">
              <a:spcAft>
                <a:spcPts val="600"/>
              </a:spcAft>
              <a:buFont typeface="Symbol" panose="05050102010706020507" pitchFamily="18" charset="2"/>
              <a:buChar char=""/>
            </a:pPr>
            <a:endParaRPr sz="1100" dirty="0">
              <a:latin typeface="Calibri" panose="020F0502020204030204" pitchFamily="34" charset="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852" y="131389"/>
            <a:ext cx="3907148" cy="6043380"/>
          </a:xfrm>
          <a:prstGeom prst="rect">
            <a:avLst/>
          </a:prstGeom>
        </p:spPr>
      </p:pic>
      <p:sp>
        <p:nvSpPr>
          <p:cNvPr id="9"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smtClean="0">
                <a:latin typeface="+mj-lt"/>
              </a:rPr>
              <a:t>SEZAR ŞİFRELEME ALGORİTMASI</a:t>
            </a:r>
            <a:endParaRPr sz="1100" b="1" dirty="0">
              <a:latin typeface="+mj-lt"/>
              <a:cs typeface="Calibri" panose="020F0502020204030204" pitchFamily="34" charset="0"/>
            </a:endParaRPr>
          </a:p>
        </p:txBody>
      </p:sp>
    </p:spTree>
    <p:extLst>
      <p:ext uri="{BB962C8B-B14F-4D97-AF65-F5344CB8AC3E}">
        <p14:creationId xmlns:p14="http://schemas.microsoft.com/office/powerpoint/2010/main" val="209469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808233" y="1036287"/>
            <a:ext cx="8695361" cy="2031325"/>
          </a:xfrm>
          <a:prstGeom prst="rect">
            <a:avLst/>
          </a:prstGeom>
        </p:spPr>
        <p:txBody>
          <a:bodyPr wrap="square">
            <a:spAutoFit/>
          </a:bodyPr>
          <a:lstStyle/>
          <a:p>
            <a:pPr marL="342900" indent="-342900">
              <a:buFont typeface="Wingdings" panose="05000000000000000000" pitchFamily="2" charset="2"/>
              <a:buChar char="Ø"/>
            </a:pPr>
            <a:r>
              <a:rPr lang="tr-TR" sz="1800" dirty="0"/>
              <a:t>Şifreli metin yazılırken dikkat edilmesi gereken bir husus, kelimelerin bitiş ve başlangıç</a:t>
            </a:r>
            <a:r>
              <a:rPr lang="en-US" sz="1800" dirty="0"/>
              <a:t> </a:t>
            </a:r>
            <a:r>
              <a:rPr lang="tr-TR" sz="1800" dirty="0"/>
              <a:t>noktalarının belli olmamasıdır. </a:t>
            </a:r>
            <a:endParaRPr lang="en-US" sz="1800" dirty="0"/>
          </a:p>
          <a:p>
            <a:pPr marL="342900" indent="-342900">
              <a:buFont typeface="Wingdings" panose="05000000000000000000" pitchFamily="2" charset="2"/>
              <a:buChar char="Ø"/>
            </a:pPr>
            <a:r>
              <a:rPr lang="tr-TR" sz="1800" dirty="0"/>
              <a:t>Bunun için şifreli metin beşer karakterli kelimeler halinde</a:t>
            </a:r>
            <a:r>
              <a:rPr lang="en-US" sz="1800" dirty="0"/>
              <a:t> </a:t>
            </a:r>
            <a:r>
              <a:rPr lang="tr-TR" sz="1800" dirty="0"/>
              <a:t>yazılabilir. Yani şifreli metin </a:t>
            </a:r>
            <a:r>
              <a:rPr lang="tr-TR" sz="1800" dirty="0" smtClean="0"/>
              <a:t>DENEYAP</a:t>
            </a:r>
            <a:r>
              <a:rPr lang="en-US" sz="1800" dirty="0" smtClean="0"/>
              <a:t> </a:t>
            </a:r>
            <a:r>
              <a:rPr lang="tr-TR" sz="1800" dirty="0" smtClean="0"/>
              <a:t>TEKNOLOJİATÖLYELERİ </a:t>
            </a:r>
            <a:r>
              <a:rPr lang="tr-TR" sz="1800" dirty="0"/>
              <a:t>ise, </a:t>
            </a:r>
            <a:r>
              <a:rPr lang="tr-TR" sz="1800" dirty="0" smtClean="0"/>
              <a:t>bunun</a:t>
            </a:r>
            <a:endParaRPr lang="en-US" sz="1800" dirty="0" smtClean="0"/>
          </a:p>
          <a:p>
            <a:endParaRPr lang="en-US" sz="1800" dirty="0"/>
          </a:p>
          <a:p>
            <a:pPr marL="342900" indent="-342900">
              <a:buFont typeface="Wingdings" panose="05000000000000000000" pitchFamily="2" charset="2"/>
              <a:buChar char="Ø"/>
            </a:pPr>
            <a:r>
              <a:rPr lang="tr-TR" sz="1800" dirty="0" smtClean="0"/>
              <a:t>DENEY</a:t>
            </a:r>
            <a:r>
              <a:rPr lang="en-US" sz="1800" dirty="0" smtClean="0"/>
              <a:t> </a:t>
            </a:r>
            <a:r>
              <a:rPr lang="tr-TR" sz="1800" dirty="0" smtClean="0"/>
              <a:t>APTEK </a:t>
            </a:r>
            <a:r>
              <a:rPr lang="tr-TR" sz="1800" dirty="0"/>
              <a:t>NOLOJ İATÖL YELER İ şeklinde yazılması uygundur. Böylece kelime</a:t>
            </a:r>
            <a:r>
              <a:rPr lang="en-US" sz="1800" dirty="0"/>
              <a:t> </a:t>
            </a:r>
            <a:r>
              <a:rPr lang="tr-TR" sz="1800" dirty="0"/>
              <a:t>uzunluklarından şifreyi kırmaya yönelik bir çıkarım yapılamaz. </a:t>
            </a:r>
          </a:p>
        </p:txBody>
      </p:sp>
    </p:spTree>
    <p:extLst>
      <p:ext uri="{BB962C8B-B14F-4D97-AF65-F5344CB8AC3E}">
        <p14:creationId xmlns:p14="http://schemas.microsoft.com/office/powerpoint/2010/main" val="40159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9"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tr-TR" sz="3200" b="1" dirty="0"/>
              <a:t>FREKANS ANALİZİ  YOLUYLA ŞİFRE KIRMA ( KRİPTANALİZ)</a:t>
            </a:r>
            <a:endParaRPr sz="1100" b="1" dirty="0">
              <a:latin typeface="+mj-lt"/>
              <a:cs typeface="Calibri" panose="020F0502020204030204" pitchFamily="34" charset="0"/>
            </a:endParaRPr>
          </a:p>
        </p:txBody>
      </p:sp>
      <p:sp>
        <p:nvSpPr>
          <p:cNvPr id="3" name="Dikdörtgen 2"/>
          <p:cNvSpPr/>
          <p:nvPr/>
        </p:nvSpPr>
        <p:spPr>
          <a:xfrm>
            <a:off x="8896690" y="1203394"/>
            <a:ext cx="2939139" cy="1600438"/>
          </a:xfrm>
          <a:prstGeom prst="rect">
            <a:avLst/>
          </a:prstGeom>
        </p:spPr>
        <p:txBody>
          <a:bodyPr wrap="square">
            <a:spAutoFit/>
          </a:bodyPr>
          <a:lstStyle/>
          <a:p>
            <a:r>
              <a:rPr lang="tr-TR" dirty="0" err="1"/>
              <a:t>Kriptanaliz</a:t>
            </a:r>
            <a:r>
              <a:rPr lang="tr-TR" dirty="0"/>
              <a:t>, şifrelenmiş metinlerin kırılmasını ve bilinmeyen anahtarların bulunmasını konu alan </a:t>
            </a:r>
            <a:r>
              <a:rPr lang="tr-TR" dirty="0" smtClean="0"/>
              <a:t>bir</a:t>
            </a:r>
            <a:r>
              <a:rPr lang="en-US" dirty="0" smtClean="0"/>
              <a:t> </a:t>
            </a:r>
            <a:r>
              <a:rPr lang="tr-TR" dirty="0" smtClean="0"/>
              <a:t>bilim </a:t>
            </a:r>
            <a:r>
              <a:rPr lang="tr-TR" dirty="0"/>
              <a:t>dalıdır.   </a:t>
            </a:r>
          </a:p>
          <a:p>
            <a:r>
              <a:rPr lang="tr-TR" dirty="0"/>
              <a:t>Şifreyi kırarak şifreli metinden orijinal metni elde etmeye çalışan kişilere </a:t>
            </a:r>
            <a:r>
              <a:rPr lang="tr-TR" dirty="0" err="1"/>
              <a:t>kriptanalist</a:t>
            </a:r>
            <a:r>
              <a:rPr lang="tr-TR" dirty="0"/>
              <a:t> denmektedir. </a:t>
            </a:r>
          </a:p>
        </p:txBody>
      </p:sp>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1" y="2979629"/>
            <a:ext cx="3672491" cy="2259994"/>
          </a:xfrm>
          <a:prstGeom prst="rect">
            <a:avLst/>
          </a:prstGeom>
        </p:spPr>
      </p:pic>
      <p:pic>
        <p:nvPicPr>
          <p:cNvPr id="4" name="Resim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3907" y="2979629"/>
            <a:ext cx="3551922" cy="1852272"/>
          </a:xfrm>
          <a:prstGeom prst="rect">
            <a:avLst/>
          </a:prstGeom>
        </p:spPr>
      </p:pic>
      <p:pic>
        <p:nvPicPr>
          <p:cNvPr id="10" name="Resim 9"/>
          <p:cNvPicPr>
            <a:picLocks noChangeAspect="1"/>
          </p:cNvPicPr>
          <p:nvPr/>
        </p:nvPicPr>
        <p:blipFill>
          <a:blip r:embed="rId6"/>
          <a:stretch>
            <a:fillRect/>
          </a:stretch>
        </p:blipFill>
        <p:spPr>
          <a:xfrm>
            <a:off x="478052" y="2121501"/>
            <a:ext cx="3292534" cy="2438914"/>
          </a:xfrm>
          <a:prstGeom prst="rect">
            <a:avLst/>
          </a:prstGeom>
        </p:spPr>
      </p:pic>
    </p:spTree>
    <p:extLst>
      <p:ext uri="{BB962C8B-B14F-4D97-AF65-F5344CB8AC3E}">
        <p14:creationId xmlns:p14="http://schemas.microsoft.com/office/powerpoint/2010/main" val="17312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b="1" dirty="0"/>
              <a:t>FREKANS ANALİZİ  YOLUYLA ŞİFRE KIRMA ( KRİPTANALİZ</a:t>
            </a:r>
            <a:r>
              <a:rPr lang="tr-TR" b="1" dirty="0" smtClean="0"/>
              <a:t>)</a:t>
            </a:r>
            <a:endParaRPr lang="tr-TR" dirty="0"/>
          </a:p>
        </p:txBody>
      </p:sp>
      <p:pic>
        <p:nvPicPr>
          <p:cNvPr id="4" name="Resim 3"/>
          <p:cNvPicPr>
            <a:picLocks noChangeAspect="1"/>
          </p:cNvPicPr>
          <p:nvPr/>
        </p:nvPicPr>
        <p:blipFill>
          <a:blip r:embed="rId3"/>
          <a:stretch>
            <a:fillRect/>
          </a:stretch>
        </p:blipFill>
        <p:spPr>
          <a:xfrm>
            <a:off x="649673" y="2763749"/>
            <a:ext cx="11178275" cy="1643864"/>
          </a:xfrm>
          <a:prstGeom prst="rect">
            <a:avLst/>
          </a:prstGeom>
        </p:spPr>
      </p:pic>
      <p:pic>
        <p:nvPicPr>
          <p:cNvPr id="5"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352005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FREKANS ANALİZİ  YOLUYLA ŞİFRE KIRMA ( KRİPTANALİZ)</a:t>
            </a:r>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771" y="1949895"/>
            <a:ext cx="7573018" cy="4540669"/>
          </a:xfrm>
          <a:prstGeom prst="rect">
            <a:avLst/>
          </a:prstGeom>
        </p:spPr>
      </p:pic>
    </p:spTree>
    <p:extLst>
      <p:ext uri="{BB962C8B-B14F-4D97-AF65-F5344CB8AC3E}">
        <p14:creationId xmlns:p14="http://schemas.microsoft.com/office/powerpoint/2010/main" val="232690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457714" y="1186519"/>
            <a:ext cx="6282133" cy="4524275"/>
          </a:xfrm>
          <a:prstGeom prst="rect">
            <a:avLst/>
          </a:prstGeom>
          <a:noFill/>
          <a:ln>
            <a:noFill/>
          </a:ln>
        </p:spPr>
        <p:txBody>
          <a:bodyPr spcFirstLastPara="1" wrap="square" lIns="91425" tIns="45700" rIns="91425" bIns="45700" anchor="t" anchorCtr="0">
            <a:spAutoFit/>
          </a:bodyPr>
          <a:lstStyle/>
          <a:p>
            <a:pPr marL="342900" indent="-342900" algn="just">
              <a:buFont typeface="Arial" panose="020B0604020202020204" pitchFamily="34" charset="0"/>
              <a:buChar char="•"/>
            </a:pPr>
            <a:r>
              <a:rPr lang="tr-TR" sz="2400" dirty="0"/>
              <a:t>Günümüzde yaygın bir şifreleme standardı olarak kullanılan algoritma, Advanced </a:t>
            </a:r>
            <a:r>
              <a:rPr lang="tr-TR" sz="2400" dirty="0" err="1"/>
              <a:t>Encryption</a:t>
            </a:r>
            <a:r>
              <a:rPr lang="tr-TR" sz="2400" dirty="0"/>
              <a:t> Standard (AES) algoritmasıdır. </a:t>
            </a:r>
            <a:endParaRPr lang="en-US" sz="2400" dirty="0" smtClean="0"/>
          </a:p>
          <a:p>
            <a:pPr marL="342900" indent="-342900" algn="just">
              <a:buFont typeface="Arial" panose="020B0604020202020204" pitchFamily="34" charset="0"/>
              <a:buChar char="•"/>
            </a:pPr>
            <a:r>
              <a:rPr lang="tr-TR" sz="2400" dirty="0" smtClean="0"/>
              <a:t>AES</a:t>
            </a:r>
            <a:r>
              <a:rPr lang="tr-TR" sz="2400" dirty="0"/>
              <a:t>, karakter değiştirme ve yer değiştirme işlemlerinin karmaşık bir düzen içerisinde tekrarlanmasına dayalı bir algoritmadır. </a:t>
            </a:r>
            <a:endParaRPr lang="en-US" sz="2400" dirty="0" smtClean="0"/>
          </a:p>
          <a:p>
            <a:pPr marL="342900" indent="-342900" algn="just">
              <a:buFont typeface="Arial" panose="020B0604020202020204" pitchFamily="34" charset="0"/>
              <a:buChar char="•"/>
            </a:pPr>
            <a:r>
              <a:rPr lang="tr-TR" sz="2400" dirty="0" err="1" smtClean="0"/>
              <a:t>AES’te</a:t>
            </a:r>
            <a:r>
              <a:rPr lang="tr-TR" sz="2400" dirty="0" smtClean="0"/>
              <a:t> </a:t>
            </a:r>
            <a:r>
              <a:rPr lang="tr-TR" sz="2400" dirty="0"/>
              <a:t>kullanılan anahtar çok büyük bir sayıdır (128, 192 veya 256 bit). Bu anahtarlar yaklaşık olarak 40 ile </a:t>
            </a:r>
            <a:r>
              <a:rPr lang="tr-TR" sz="2400" dirty="0" smtClean="0"/>
              <a:t>80</a:t>
            </a:r>
            <a:r>
              <a:rPr lang="en-US" sz="2400" dirty="0" smtClean="0"/>
              <a:t> </a:t>
            </a:r>
            <a:r>
              <a:rPr lang="tr-TR" sz="2400" dirty="0" smtClean="0"/>
              <a:t>arasında </a:t>
            </a:r>
            <a:r>
              <a:rPr lang="tr-TR" sz="2400" dirty="0"/>
              <a:t>basamak kullanılarak yazılabilen sayılardır </a:t>
            </a: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9"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tr-TR" sz="3200" b="1" dirty="0"/>
              <a:t>MODERN ŞİFRELEME ALGORİTMALARI </a:t>
            </a:r>
            <a:endParaRPr sz="1100" b="1" dirty="0">
              <a:latin typeface="+mj-lt"/>
              <a:cs typeface="Calibri" panose="020F0502020204030204" pitchFamily="34" charset="0"/>
            </a:endParaRPr>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904" y="1186519"/>
            <a:ext cx="4970784" cy="2787937"/>
          </a:xfrm>
          <a:prstGeom prst="rect">
            <a:avLst/>
          </a:prstGeom>
        </p:spPr>
      </p:pic>
      <p:pic>
        <p:nvPicPr>
          <p:cNvPr id="3" name="Resi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540" y="4201832"/>
            <a:ext cx="3732516" cy="1938037"/>
          </a:xfrm>
          <a:prstGeom prst="rect">
            <a:avLst/>
          </a:prstGeom>
        </p:spPr>
      </p:pic>
    </p:spTree>
    <p:extLst>
      <p:ext uri="{BB962C8B-B14F-4D97-AF65-F5344CB8AC3E}">
        <p14:creationId xmlns:p14="http://schemas.microsoft.com/office/powerpoint/2010/main" val="127192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MODERN ŞİFRELEME ALGORİTMALARI </a:t>
            </a:r>
            <a:endParaRPr lang="tr-TR" dirty="0"/>
          </a:p>
        </p:txBody>
      </p:sp>
      <p:sp>
        <p:nvSpPr>
          <p:cNvPr id="3" name="Metin Yer Tutucusu 2"/>
          <p:cNvSpPr>
            <a:spLocks noGrp="1"/>
          </p:cNvSpPr>
          <p:nvPr>
            <p:ph type="body" idx="1"/>
          </p:nvPr>
        </p:nvSpPr>
        <p:spPr>
          <a:xfrm>
            <a:off x="838200" y="1825624"/>
            <a:ext cx="6768253" cy="3924935"/>
          </a:xfrm>
        </p:spPr>
        <p:txBody>
          <a:bodyPr>
            <a:normAutofit/>
          </a:bodyPr>
          <a:lstStyle/>
          <a:p>
            <a:r>
              <a:rPr lang="tr-TR" dirty="0"/>
              <a:t>Şifrelemede hiçbir zaman şifreleme algoritmasının gizliliğine, yani nasıl çalıştığının bilinmemesine güvenilmez. Bir başka deyişle, gizli olması gereken şey asla şifreleme algoritması değildir. </a:t>
            </a:r>
          </a:p>
          <a:p>
            <a:r>
              <a:rPr lang="tr-TR" dirty="0"/>
              <a:t>Tam tersine, şifreleme algoritmasının herkes tarafından bütün ayrıntılarıyla bilinmesi gerekir. </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7956" y="2407496"/>
            <a:ext cx="3700203" cy="1927437"/>
          </a:xfrm>
          <a:prstGeom prst="rect">
            <a:avLst/>
          </a:prstGeom>
        </p:spPr>
      </p:pic>
    </p:spTree>
    <p:extLst>
      <p:ext uri="{BB962C8B-B14F-4D97-AF65-F5344CB8AC3E}">
        <p14:creationId xmlns:p14="http://schemas.microsoft.com/office/powerpoint/2010/main" val="335326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MODERN ŞİFRELEME ALGORİTMALARI </a:t>
            </a:r>
            <a:endParaRPr lang="tr-TR" dirty="0"/>
          </a:p>
        </p:txBody>
      </p:sp>
      <p:sp>
        <p:nvSpPr>
          <p:cNvPr id="3" name="Metin Yer Tutucusu 2"/>
          <p:cNvSpPr>
            <a:spLocks noGrp="1"/>
          </p:cNvSpPr>
          <p:nvPr>
            <p:ph type="body" idx="1"/>
          </p:nvPr>
        </p:nvSpPr>
        <p:spPr>
          <a:xfrm>
            <a:off x="838200" y="1825624"/>
            <a:ext cx="6294120" cy="4575175"/>
          </a:xfrm>
        </p:spPr>
        <p:txBody>
          <a:bodyPr/>
          <a:lstStyle/>
          <a:p>
            <a:pPr algn="just"/>
            <a:r>
              <a:rPr lang="tr-TR" dirty="0"/>
              <a:t>Şifrelemede gizli olması gereken şey anahtardır. Daha önce tanımladığımız gibi anahtar, şifreleme algoritmasının çıktısını belirleyen bir parametredir. </a:t>
            </a:r>
            <a:endParaRPr lang="en-US" dirty="0" smtClean="0"/>
          </a:p>
          <a:p>
            <a:pPr algn="just"/>
            <a:r>
              <a:rPr lang="tr-TR" dirty="0" smtClean="0"/>
              <a:t>Şifreleme </a:t>
            </a:r>
            <a:r>
              <a:rPr lang="tr-TR" dirty="0"/>
              <a:t>algoritmaları anahtar yapısına göre simetrik ve asimetrik olmak üzere ikiye ayrılırlar. </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733" y="2021204"/>
            <a:ext cx="3857413" cy="3857413"/>
          </a:xfrm>
          <a:prstGeom prst="rect">
            <a:avLst/>
          </a:prstGeom>
        </p:spPr>
      </p:pic>
    </p:spTree>
    <p:extLst>
      <p:ext uri="{BB962C8B-B14F-4D97-AF65-F5344CB8AC3E}">
        <p14:creationId xmlns:p14="http://schemas.microsoft.com/office/powerpoint/2010/main" val="97974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714375" y="1111250"/>
            <a:ext cx="6271260" cy="4003675"/>
          </a:xfrm>
        </p:spPr>
        <p:txBody>
          <a:bodyPr>
            <a:normAutofit/>
          </a:bodyPr>
          <a:lstStyle/>
          <a:p>
            <a:r>
              <a:rPr lang="tr-TR" dirty="0" smtClean="0"/>
              <a:t>Birine </a:t>
            </a:r>
            <a:r>
              <a:rPr lang="tr-TR" dirty="0"/>
              <a:t>gizli bir mesaj göndermek isteseniz ne </a:t>
            </a:r>
            <a:r>
              <a:rPr lang="tr-TR" dirty="0" err="1" smtClean="0"/>
              <a:t>yapars</a:t>
            </a:r>
            <a:r>
              <a:rPr lang="en-US" dirty="0" err="1" smtClean="0"/>
              <a:t>ınız</a:t>
            </a:r>
            <a:r>
              <a:rPr lang="en-US" dirty="0" smtClean="0"/>
              <a:t>?</a:t>
            </a:r>
            <a:endParaRPr lang="tr-TR" dirty="0"/>
          </a:p>
          <a:p>
            <a:r>
              <a:rPr lang="tr-TR" dirty="0" err="1" smtClean="0"/>
              <a:t>Gönderdiginiz</a:t>
            </a:r>
            <a:r>
              <a:rPr lang="tr-TR" dirty="0" smtClean="0"/>
              <a:t> mesaj</a:t>
            </a:r>
            <a:r>
              <a:rPr lang="en-US" dirty="0" err="1" smtClean="0"/>
              <a:t>ı</a:t>
            </a:r>
            <a:r>
              <a:rPr lang="tr-TR" dirty="0" smtClean="0"/>
              <a:t> </a:t>
            </a:r>
            <a:r>
              <a:rPr lang="tr-TR" dirty="0"/>
              <a:t>herkes görebilsin ama sadece </a:t>
            </a:r>
            <a:r>
              <a:rPr lang="tr-TR" dirty="0" err="1"/>
              <a:t>seçtiginiz</a:t>
            </a:r>
            <a:r>
              <a:rPr lang="tr-TR" dirty="0"/>
              <a:t> bir </a:t>
            </a:r>
            <a:r>
              <a:rPr lang="tr-TR" dirty="0" smtClean="0"/>
              <a:t>ki</a:t>
            </a:r>
            <a:r>
              <a:rPr lang="en-US" dirty="0" smtClean="0"/>
              <a:t>ş</a:t>
            </a:r>
            <a:r>
              <a:rPr lang="tr-TR" dirty="0" smtClean="0"/>
              <a:t>i </a:t>
            </a:r>
            <a:r>
              <a:rPr lang="tr-TR" dirty="0"/>
              <a:t>anlayabilsin </a:t>
            </a:r>
            <a:r>
              <a:rPr lang="tr-TR" dirty="0" err="1" smtClean="0"/>
              <a:t>istiyorsaniz</a:t>
            </a:r>
            <a:r>
              <a:rPr lang="tr-TR" dirty="0" smtClean="0"/>
              <a:t> </a:t>
            </a:r>
            <a:r>
              <a:rPr lang="tr-TR" dirty="0"/>
              <a:t>bunu </a:t>
            </a:r>
            <a:r>
              <a:rPr lang="tr-TR" dirty="0" err="1"/>
              <a:t>nasil</a:t>
            </a:r>
            <a:r>
              <a:rPr lang="tr-TR" dirty="0"/>
              <a:t> </a:t>
            </a:r>
            <a:r>
              <a:rPr lang="tr-TR" dirty="0" err="1" smtClean="0"/>
              <a:t>sa</a:t>
            </a:r>
            <a:r>
              <a:rPr lang="en-US" dirty="0" smtClean="0"/>
              <a:t>ğ</a:t>
            </a:r>
            <a:r>
              <a:rPr lang="tr-TR" dirty="0" err="1" smtClean="0"/>
              <a:t>lars</a:t>
            </a:r>
            <a:r>
              <a:rPr lang="en-US" dirty="0" err="1" smtClean="0"/>
              <a:t>ınız</a:t>
            </a:r>
            <a:r>
              <a:rPr lang="tr-TR" dirty="0" smtClean="0"/>
              <a:t>?</a:t>
            </a:r>
            <a:endParaRPr lang="en-US" dirty="0" smtClean="0"/>
          </a:p>
          <a:p>
            <a:r>
              <a:rPr lang="tr-TR" dirty="0" err="1" smtClean="0"/>
              <a:t>Kriptografi</a:t>
            </a:r>
            <a:r>
              <a:rPr lang="tr-TR" dirty="0" smtClean="0"/>
              <a:t> </a:t>
            </a:r>
            <a:r>
              <a:rPr lang="tr-TR" dirty="0"/>
              <a:t>veya mesaj </a:t>
            </a:r>
            <a:r>
              <a:rPr lang="en-US" dirty="0" smtClean="0"/>
              <a:t>ş</a:t>
            </a:r>
            <a:r>
              <a:rPr lang="tr-TR" dirty="0" err="1" smtClean="0"/>
              <a:t>ifreleme</a:t>
            </a:r>
            <a:r>
              <a:rPr lang="tr-TR" dirty="0" smtClean="0"/>
              <a:t> </a:t>
            </a:r>
            <a:r>
              <a:rPr lang="tr-TR" dirty="0"/>
              <a:t>terimlerini duydunuz mu? Bu terimler size ne ifade </a:t>
            </a:r>
            <a:r>
              <a:rPr lang="tr-TR" dirty="0" smtClean="0"/>
              <a:t>ediyor</a:t>
            </a:r>
            <a:r>
              <a:rPr lang="tr-TR" dirty="0"/>
              <a:t>?</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363" y="365125"/>
            <a:ext cx="4168776" cy="2459056"/>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6763" y="3263900"/>
            <a:ext cx="4168776" cy="2565400"/>
          </a:xfrm>
          <a:prstGeom prst="rect">
            <a:avLst/>
          </a:prstGeom>
        </p:spPr>
      </p:pic>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4077736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stretch>
            <a:fillRect/>
          </a:stretch>
        </p:blipFill>
        <p:spPr>
          <a:xfrm>
            <a:off x="1259839" y="1917263"/>
            <a:ext cx="5027256" cy="1940902"/>
          </a:xfrm>
          <a:prstGeom prst="rect">
            <a:avLst/>
          </a:prstGeom>
        </p:spPr>
      </p:pic>
      <p:sp>
        <p:nvSpPr>
          <p:cNvPr id="5" name="Unvan 1"/>
          <p:cNvSpPr>
            <a:spLocks noGrp="1"/>
          </p:cNvSpPr>
          <p:nvPr>
            <p:ph type="title"/>
          </p:nvPr>
        </p:nvSpPr>
        <p:spPr>
          <a:xfrm>
            <a:off x="838200" y="365125"/>
            <a:ext cx="10515600" cy="1325563"/>
          </a:xfrm>
        </p:spPr>
        <p:txBody>
          <a:bodyPr/>
          <a:lstStyle/>
          <a:p>
            <a:r>
              <a:rPr lang="tr-TR" b="1" dirty="0"/>
              <a:t>MODERN ŞİFRELEME ALGORİTMALARI </a:t>
            </a:r>
            <a:endParaRPr lang="tr-TR" dirty="0"/>
          </a:p>
        </p:txBody>
      </p:sp>
      <p:pic>
        <p:nvPicPr>
          <p:cNvPr id="6" name="Resim 5"/>
          <p:cNvPicPr>
            <a:picLocks noChangeAspect="1"/>
          </p:cNvPicPr>
          <p:nvPr/>
        </p:nvPicPr>
        <p:blipFill>
          <a:blip r:embed="rId4"/>
          <a:stretch>
            <a:fillRect/>
          </a:stretch>
        </p:blipFill>
        <p:spPr>
          <a:xfrm>
            <a:off x="738293" y="4480463"/>
            <a:ext cx="4698413" cy="2031746"/>
          </a:xfrm>
          <a:prstGeom prst="rect">
            <a:avLst/>
          </a:prstGeom>
        </p:spPr>
      </p:pic>
      <p:pic>
        <p:nvPicPr>
          <p:cNvPr id="7" name="Resim 6"/>
          <p:cNvPicPr>
            <a:picLocks noChangeAspect="1"/>
          </p:cNvPicPr>
          <p:nvPr/>
        </p:nvPicPr>
        <p:blipFill>
          <a:blip r:embed="rId5"/>
          <a:stretch>
            <a:fillRect/>
          </a:stretch>
        </p:blipFill>
        <p:spPr>
          <a:xfrm>
            <a:off x="6396015" y="4929168"/>
            <a:ext cx="4723809" cy="1803175"/>
          </a:xfrm>
          <a:prstGeom prst="rect">
            <a:avLst/>
          </a:prstGeom>
        </p:spPr>
      </p:pic>
      <p:sp>
        <p:nvSpPr>
          <p:cNvPr id="8" name="Metin kutusu 7"/>
          <p:cNvSpPr txBox="1"/>
          <p:nvPr/>
        </p:nvSpPr>
        <p:spPr>
          <a:xfrm>
            <a:off x="7329652" y="1435947"/>
            <a:ext cx="3551918" cy="3323987"/>
          </a:xfrm>
          <a:prstGeom prst="rect">
            <a:avLst/>
          </a:prstGeom>
          <a:noFill/>
        </p:spPr>
        <p:txBody>
          <a:bodyPr wrap="square" rtlCol="0">
            <a:spAutoFit/>
          </a:bodyPr>
          <a:lstStyle/>
          <a:p>
            <a:pPr algn="just"/>
            <a:r>
              <a:rPr lang="tr-TR" b="1" dirty="0"/>
              <a:t>Simetrik anahtarlı şifreleme: </a:t>
            </a:r>
            <a:r>
              <a:rPr lang="tr-TR" dirty="0"/>
              <a:t>Şifrelemede kullanılan anahtarla şifre çözmede kullanılan</a:t>
            </a:r>
            <a:r>
              <a:rPr lang="en-US" dirty="0"/>
              <a:t> </a:t>
            </a:r>
            <a:r>
              <a:rPr lang="tr-TR" dirty="0"/>
              <a:t>anahtarın aynı olduğu yaklaşımdır. Bu tek anahtar, sadece şifreli iletişim kuran taraflarca</a:t>
            </a:r>
          </a:p>
          <a:p>
            <a:pPr algn="just"/>
            <a:r>
              <a:rPr lang="tr-TR" dirty="0"/>
              <a:t>bilinir ve başkalarından gizli tutulur. </a:t>
            </a:r>
          </a:p>
          <a:p>
            <a:pPr algn="just"/>
            <a:endParaRPr lang="tr-TR" dirty="0"/>
          </a:p>
          <a:p>
            <a:pPr algn="just"/>
            <a:r>
              <a:rPr lang="tr-TR" b="1" dirty="0"/>
              <a:t>Asimetrik anahtarlı şifreleme: </a:t>
            </a:r>
            <a:r>
              <a:rPr lang="tr-TR" dirty="0"/>
              <a:t>Şifrelemede kullanılan anahtarla şifre çözmede kullanılan</a:t>
            </a:r>
            <a:r>
              <a:rPr lang="en-US" dirty="0"/>
              <a:t> </a:t>
            </a:r>
            <a:r>
              <a:rPr lang="tr-TR" dirty="0"/>
              <a:t>anahtarın farklı olduğu yaklaşımdır. Bu sistemde herkesin biri gizli biri açık olmak üzere </a:t>
            </a:r>
            <a:r>
              <a:rPr lang="tr-TR" dirty="0" smtClean="0"/>
              <a:t>iki</a:t>
            </a:r>
            <a:r>
              <a:rPr lang="en-US" dirty="0" smtClean="0"/>
              <a:t> </a:t>
            </a:r>
            <a:r>
              <a:rPr lang="tr-TR" dirty="0" smtClean="0"/>
              <a:t>anahtarı </a:t>
            </a:r>
            <a:r>
              <a:rPr lang="tr-TR" dirty="0"/>
              <a:t>vardır. Bu iki anahtardan biriyle şifreleme yapıldığından diğeri şifreyi çözmede</a:t>
            </a:r>
            <a:r>
              <a:rPr lang="en-US" dirty="0"/>
              <a:t> </a:t>
            </a:r>
            <a:r>
              <a:rPr lang="tr-TR" dirty="0"/>
              <a:t>kullanılır. </a:t>
            </a:r>
          </a:p>
        </p:txBody>
      </p:sp>
    </p:spTree>
    <p:extLst>
      <p:ext uri="{BB962C8B-B14F-4D97-AF65-F5344CB8AC3E}">
        <p14:creationId xmlns:p14="http://schemas.microsoft.com/office/powerpoint/2010/main" val="287580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107" y="1596602"/>
            <a:ext cx="7620000" cy="4667250"/>
          </a:xfrm>
          <a:prstGeom prst="rect">
            <a:avLst/>
          </a:prstGeom>
        </p:spPr>
      </p:pic>
      <p:sp>
        <p:nvSpPr>
          <p:cNvPr id="5" name="Unvan 1"/>
          <p:cNvSpPr txBox="1">
            <a:spLocks/>
          </p:cNvSpPr>
          <p:nvPr/>
        </p:nvSpPr>
        <p:spPr>
          <a:xfrm>
            <a:off x="990600" y="5175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rebuchet MS"/>
              <a:buNone/>
              <a:defRPr sz="44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tr-TR" b="1" dirty="0" smtClean="0"/>
              <a:t>MODERN ŞİFRELEME ALGORİTMALARI </a:t>
            </a:r>
            <a:endParaRPr lang="tr-TR" dirty="0"/>
          </a:p>
        </p:txBody>
      </p:sp>
    </p:spTree>
    <p:extLst>
      <p:ext uri="{BB962C8B-B14F-4D97-AF65-F5344CB8AC3E}">
        <p14:creationId xmlns:p14="http://schemas.microsoft.com/office/powerpoint/2010/main" val="348434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MODERN ŞİFRELEME ALGORİTMALARI </a:t>
            </a:r>
            <a:endParaRPr lang="tr-TR" dirty="0"/>
          </a:p>
        </p:txBody>
      </p:sp>
      <p:sp>
        <p:nvSpPr>
          <p:cNvPr id="3" name="Metin Yer Tutucusu 2"/>
          <p:cNvSpPr>
            <a:spLocks noGrp="1"/>
          </p:cNvSpPr>
          <p:nvPr>
            <p:ph type="body" idx="1"/>
          </p:nvPr>
        </p:nvSpPr>
        <p:spPr>
          <a:xfrm>
            <a:off x="838200" y="1825625"/>
            <a:ext cx="6693747" cy="4277148"/>
          </a:xfrm>
        </p:spPr>
        <p:txBody>
          <a:bodyPr>
            <a:normAutofit fontScale="92500" lnSpcReduction="10000"/>
          </a:bodyPr>
          <a:lstStyle/>
          <a:p>
            <a:pPr algn="just"/>
            <a:r>
              <a:rPr lang="tr-TR" dirty="0" smtClean="0"/>
              <a:t>Yaygın </a:t>
            </a:r>
            <a:r>
              <a:rPr lang="tr-TR" dirty="0"/>
              <a:t>kullanılan bir açık anahtarlı (asimetrik) </a:t>
            </a:r>
            <a:r>
              <a:rPr lang="tr-TR" dirty="0" err="1"/>
              <a:t>kriptografi</a:t>
            </a:r>
            <a:r>
              <a:rPr lang="tr-TR" dirty="0"/>
              <a:t> algoritması </a:t>
            </a:r>
            <a:r>
              <a:rPr lang="tr-TR" dirty="0" err="1"/>
              <a:t>RSA’dır</a:t>
            </a:r>
            <a:r>
              <a:rPr lang="tr-TR" dirty="0"/>
              <a:t>. </a:t>
            </a:r>
            <a:endParaRPr lang="en-US" dirty="0" smtClean="0"/>
          </a:p>
          <a:p>
            <a:pPr algn="just"/>
            <a:r>
              <a:rPr lang="tr-TR" dirty="0" smtClean="0"/>
              <a:t>Bu </a:t>
            </a:r>
            <a:r>
              <a:rPr lang="tr-TR" dirty="0"/>
              <a:t>algoritma adını </a:t>
            </a:r>
            <a:r>
              <a:rPr lang="tr-TR" dirty="0" err="1"/>
              <a:t>Ron</a:t>
            </a:r>
            <a:r>
              <a:rPr lang="tr-TR" dirty="0"/>
              <a:t> </a:t>
            </a:r>
            <a:r>
              <a:rPr lang="tr-TR" dirty="0" err="1"/>
              <a:t>Rivest</a:t>
            </a:r>
            <a:r>
              <a:rPr lang="tr-TR" dirty="0"/>
              <a:t>, Adi </a:t>
            </a:r>
            <a:r>
              <a:rPr lang="tr-TR" dirty="0" err="1"/>
              <a:t>Shamir</a:t>
            </a:r>
            <a:r>
              <a:rPr lang="tr-TR" dirty="0"/>
              <a:t> ve </a:t>
            </a:r>
            <a:r>
              <a:rPr lang="tr-TR" dirty="0" err="1"/>
              <a:t>Leonard</a:t>
            </a:r>
            <a:r>
              <a:rPr lang="tr-TR" dirty="0"/>
              <a:t> </a:t>
            </a:r>
            <a:r>
              <a:rPr lang="tr-TR" dirty="0" err="1"/>
              <a:t>Adleman</a:t>
            </a:r>
            <a:r>
              <a:rPr lang="tr-TR" dirty="0"/>
              <a:t> adlı geliştiricilerinin soyadlarının ilk harflerinden almıştır. </a:t>
            </a:r>
            <a:endParaRPr lang="en-US" dirty="0" smtClean="0"/>
          </a:p>
          <a:p>
            <a:pPr algn="just"/>
            <a:r>
              <a:rPr lang="tr-TR" dirty="0" smtClean="0"/>
              <a:t>Tamamen </a:t>
            </a:r>
            <a:r>
              <a:rPr lang="tr-TR" dirty="0"/>
              <a:t>matematiğe (sayılar teorisine) dayalı olarak çalışır ve iki </a:t>
            </a:r>
            <a:r>
              <a:rPr lang="tr-TR" dirty="0" smtClean="0"/>
              <a:t>asal</a:t>
            </a:r>
            <a:r>
              <a:rPr lang="en-US" dirty="0" smtClean="0"/>
              <a:t> </a:t>
            </a:r>
            <a:r>
              <a:rPr lang="tr-TR" dirty="0" smtClean="0"/>
              <a:t>sayının </a:t>
            </a:r>
            <a:r>
              <a:rPr lang="tr-TR" dirty="0"/>
              <a:t>çarpımından oluşan büyük bir sayıyı çarpanlarına ayırma probleminin zorluğuna dayalı olarak güvenlik sağlar</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126" y="2302933"/>
            <a:ext cx="4038600" cy="2692400"/>
          </a:xfrm>
          <a:prstGeom prst="rect">
            <a:avLst/>
          </a:prstGeom>
        </p:spPr>
      </p:pic>
    </p:spTree>
    <p:extLst>
      <p:ext uri="{BB962C8B-B14F-4D97-AF65-F5344CB8AC3E}">
        <p14:creationId xmlns:p14="http://schemas.microsoft.com/office/powerpoint/2010/main" val="238433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SAYISAL İMZA</a:t>
            </a:r>
            <a:endParaRPr lang="tr-TR" dirty="0"/>
          </a:p>
        </p:txBody>
      </p:sp>
      <p:sp>
        <p:nvSpPr>
          <p:cNvPr id="3" name="Metin Yer Tutucusu 2"/>
          <p:cNvSpPr>
            <a:spLocks noGrp="1"/>
          </p:cNvSpPr>
          <p:nvPr>
            <p:ph type="body" idx="1"/>
          </p:nvPr>
        </p:nvSpPr>
        <p:spPr>
          <a:xfrm>
            <a:off x="838200" y="1825625"/>
            <a:ext cx="7391400" cy="4351338"/>
          </a:xfrm>
        </p:spPr>
        <p:txBody>
          <a:bodyPr>
            <a:normAutofit fontScale="77500" lnSpcReduction="20000"/>
          </a:bodyPr>
          <a:lstStyle/>
          <a:p>
            <a:pPr algn="just"/>
            <a:r>
              <a:rPr lang="tr-TR" dirty="0"/>
              <a:t>Modern şifreleme algoritmaları başlığı altında Şekil 3’te gösterilen asimetrik </a:t>
            </a:r>
            <a:r>
              <a:rPr lang="tr-TR" dirty="0" err="1"/>
              <a:t>şifrelemedeşifreleme</a:t>
            </a:r>
            <a:r>
              <a:rPr lang="tr-TR" dirty="0"/>
              <a:t> anahtarı olarak göndericinin gizli anahtarı kullanıldığında ne olduğunu daha ayrıntılı  inceleyelim. </a:t>
            </a:r>
          </a:p>
          <a:p>
            <a:pPr algn="just"/>
            <a:r>
              <a:rPr lang="tr-TR" dirty="0"/>
              <a:t>Soru: Ayça bir mesajı kendi gizli anahtarı ile şifreleyip Burak’a gönderirse, Burak bu şifreli mesajı nasıl çözebilir? </a:t>
            </a:r>
          </a:p>
          <a:p>
            <a:pPr algn="just"/>
            <a:r>
              <a:rPr lang="tr-TR" dirty="0"/>
              <a:t>Cevap: Burak aldığı şifreli mesajı Ayça’nın açık anahtarını kullanarak çözebilir. </a:t>
            </a:r>
          </a:p>
          <a:p>
            <a:pPr algn="just"/>
            <a:r>
              <a:rPr lang="tr-TR" dirty="0"/>
              <a:t>Ayça’nın anahtarı açık olduğuna göre aslında herkes bu mesajı çözebilir. Demek ki, bu şekilde yapılan şifreleme gizlilik sağlamaz. Gizlilik yerine bir başka önemli özellik sağlanmış olur: </a:t>
            </a:r>
            <a:r>
              <a:rPr lang="tr-TR" dirty="0" smtClean="0"/>
              <a:t>Ayça’nın </a:t>
            </a:r>
            <a:r>
              <a:rPr lang="tr-TR" dirty="0"/>
              <a:t>kimliği bu yolla doğrulanabilir. </a:t>
            </a:r>
          </a:p>
        </p:txBody>
      </p:sp>
      <p:pic>
        <p:nvPicPr>
          <p:cNvPr id="4"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2">
            <a:alphaModFix/>
          </a:blip>
          <a:srcRect/>
          <a:stretch/>
        </p:blipFill>
        <p:spPr>
          <a:xfrm>
            <a:off x="10898416" y="6463025"/>
            <a:ext cx="1113079" cy="276999"/>
          </a:xfrm>
          <a:prstGeom prst="rect">
            <a:avLst/>
          </a:prstGeom>
          <a:noFill/>
          <a:ln>
            <a:noFill/>
          </a:ln>
        </p:spPr>
      </p:pic>
      <p:sp>
        <p:nvSpPr>
          <p:cNvPr id="5" name="Dikdörtgen 4"/>
          <p:cNvSpPr/>
          <p:nvPr/>
        </p:nvSpPr>
        <p:spPr>
          <a:xfrm>
            <a:off x="8729608" y="2016999"/>
            <a:ext cx="2952108" cy="1600438"/>
          </a:xfrm>
          <a:prstGeom prst="rect">
            <a:avLst/>
          </a:prstGeom>
        </p:spPr>
        <p:txBody>
          <a:bodyPr wrap="square">
            <a:spAutoFit/>
          </a:bodyPr>
          <a:lstStyle/>
          <a:p>
            <a:pPr algn="just"/>
            <a:r>
              <a:rPr lang="tr-TR" dirty="0"/>
              <a:t>Elektronik ya da sayısal imza, dijital veriye eklenen ve kimlik doğrulamak amacıyla kullanılan elektronik bir veridir. </a:t>
            </a:r>
          </a:p>
          <a:p>
            <a:pPr algn="just"/>
            <a:r>
              <a:rPr lang="tr-TR" dirty="0"/>
              <a:t>Elektronik imzanın atılabilmesi için kişiye ait bir Nitelikli Elektronik </a:t>
            </a:r>
            <a:r>
              <a:rPr lang="tr-TR" dirty="0" err="1"/>
              <a:t>Sertifika'nın</a:t>
            </a:r>
            <a:r>
              <a:rPr lang="tr-TR" dirty="0"/>
              <a:t> (NES) olması gerekir. </a:t>
            </a:r>
          </a:p>
        </p:txBody>
      </p:sp>
    </p:spTree>
    <p:extLst>
      <p:ext uri="{BB962C8B-B14F-4D97-AF65-F5344CB8AC3E}">
        <p14:creationId xmlns:p14="http://schemas.microsoft.com/office/powerpoint/2010/main" val="197960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SAYISAL İMZA</a:t>
            </a:r>
            <a:endParaRPr lang="tr-TR" dirty="0"/>
          </a:p>
        </p:txBody>
      </p:sp>
      <p:sp>
        <p:nvSpPr>
          <p:cNvPr id="3" name="Metin Yer Tutucusu 2"/>
          <p:cNvSpPr>
            <a:spLocks noGrp="1"/>
          </p:cNvSpPr>
          <p:nvPr>
            <p:ph type="body" idx="1"/>
          </p:nvPr>
        </p:nvSpPr>
        <p:spPr>
          <a:xfrm>
            <a:off x="533400" y="1829223"/>
            <a:ext cx="8061960" cy="3877522"/>
          </a:xfrm>
        </p:spPr>
        <p:txBody>
          <a:bodyPr>
            <a:normAutofit fontScale="85000" lnSpcReduction="10000"/>
          </a:bodyPr>
          <a:lstStyle/>
          <a:p>
            <a:pPr algn="just"/>
            <a:r>
              <a:rPr lang="tr-TR" dirty="0"/>
              <a:t>Hatırlayalım, asimetrik anahtarlı şifrelemede mesaj bir kişiye ait anahtarlardan biriyle </a:t>
            </a:r>
            <a:r>
              <a:rPr lang="en-US" dirty="0" smtClean="0"/>
              <a:t> </a:t>
            </a:r>
            <a:r>
              <a:rPr lang="tr-TR" dirty="0" smtClean="0"/>
              <a:t>şifrelendiyse </a:t>
            </a:r>
            <a:r>
              <a:rPr lang="tr-TR" dirty="0"/>
              <a:t>diğeriyle çözülmelidir. </a:t>
            </a:r>
            <a:endParaRPr lang="en-US" dirty="0" smtClean="0"/>
          </a:p>
          <a:p>
            <a:pPr algn="just"/>
            <a:r>
              <a:rPr lang="tr-TR" dirty="0" smtClean="0"/>
              <a:t>Bu </a:t>
            </a:r>
            <a:r>
              <a:rPr lang="tr-TR" dirty="0"/>
              <a:t>örnekte mesaj Ayça’nın açık </a:t>
            </a:r>
            <a:r>
              <a:rPr lang="tr-TR" dirty="0" smtClean="0"/>
              <a:t>anahtarıyla</a:t>
            </a:r>
            <a:r>
              <a:rPr lang="en-US" dirty="0" smtClean="0"/>
              <a:t> </a:t>
            </a:r>
            <a:r>
              <a:rPr lang="tr-TR" dirty="0" smtClean="0"/>
              <a:t>çözülebildiğine </a:t>
            </a:r>
            <a:r>
              <a:rPr lang="tr-TR" dirty="0"/>
              <a:t>göre, şifreleme Ayça’nın gizli anahtarıyla yapılmış olmalıdır. </a:t>
            </a:r>
            <a:endParaRPr lang="en-US" dirty="0" smtClean="0"/>
          </a:p>
          <a:p>
            <a:pPr algn="just"/>
            <a:r>
              <a:rPr lang="tr-TR" dirty="0" smtClean="0"/>
              <a:t>Burak şifreyi</a:t>
            </a:r>
            <a:r>
              <a:rPr lang="en-US" dirty="0" smtClean="0"/>
              <a:t> </a:t>
            </a:r>
            <a:r>
              <a:rPr lang="tr-TR" dirty="0" smtClean="0"/>
              <a:t>çözdüğünde </a:t>
            </a:r>
            <a:r>
              <a:rPr lang="tr-TR" dirty="0"/>
              <a:t>bunu anlar ve mesajın sadece Ayça’nın gizli anahtarını bilen kişi (yani </a:t>
            </a:r>
            <a:r>
              <a:rPr lang="tr-TR" dirty="0" smtClean="0"/>
              <a:t>Ayça)</a:t>
            </a:r>
            <a:r>
              <a:rPr lang="en-US" dirty="0" smtClean="0"/>
              <a:t> </a:t>
            </a:r>
            <a:r>
              <a:rPr lang="tr-TR" dirty="0" smtClean="0"/>
              <a:t>tarafından </a:t>
            </a:r>
            <a:r>
              <a:rPr lang="tr-TR" dirty="0"/>
              <a:t>şifrelenmiş olabileceği sonucunu çıkarır. </a:t>
            </a:r>
            <a:endParaRPr lang="en-US" dirty="0" smtClean="0"/>
          </a:p>
          <a:p>
            <a:pPr algn="just"/>
            <a:r>
              <a:rPr lang="tr-TR" dirty="0" smtClean="0"/>
              <a:t>Bu </a:t>
            </a:r>
            <a:r>
              <a:rPr lang="tr-TR" dirty="0"/>
              <a:t>sonuç, mesajı gönderenin </a:t>
            </a:r>
            <a:r>
              <a:rPr lang="tr-TR" dirty="0" smtClean="0"/>
              <a:t>Ayça</a:t>
            </a:r>
            <a:r>
              <a:rPr lang="en-US" dirty="0" smtClean="0"/>
              <a:t> </a:t>
            </a:r>
            <a:r>
              <a:rPr lang="tr-TR" dirty="0" smtClean="0"/>
              <a:t>olduğundan </a:t>
            </a:r>
            <a:r>
              <a:rPr lang="tr-TR" dirty="0"/>
              <a:t>emin olunması anlamına gelir. </a:t>
            </a:r>
          </a:p>
        </p:txBody>
      </p:sp>
      <p:pic>
        <p:nvPicPr>
          <p:cNvPr id="4"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231" y="2484225"/>
            <a:ext cx="2571750" cy="1781175"/>
          </a:xfrm>
          <a:prstGeom prst="rect">
            <a:avLst/>
          </a:prstGeom>
        </p:spPr>
      </p:pic>
    </p:spTree>
    <p:extLst>
      <p:ext uri="{BB962C8B-B14F-4D97-AF65-F5344CB8AC3E}">
        <p14:creationId xmlns:p14="http://schemas.microsoft.com/office/powerpoint/2010/main" val="2818362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1" name="Google Shape;89;p1" descr="A picture containing drawing, shirt&#10;&#10;Description automatically generated">
            <a:extLst>
              <a:ext uri="{FF2B5EF4-FFF2-40B4-BE49-F238E27FC236}">
                <a16:creationId xmlns="" xmlns:a16="http://schemas.microsoft.com/office/drawing/2014/main" id="{5BCCE40E-7B65-FD4D-9A97-BF4858A8F63A}"/>
              </a:ext>
            </a:extLst>
          </p:cNvPr>
          <p:cNvPicPr preferRelativeResize="0"/>
          <p:nvPr/>
        </p:nvPicPr>
        <p:blipFill rotWithShape="1">
          <a:blip r:embed="rId3">
            <a:alphaModFix/>
          </a:blip>
          <a:srcRect/>
          <a:stretch/>
        </p:blipFill>
        <p:spPr>
          <a:xfrm>
            <a:off x="8421552" y="6043210"/>
            <a:ext cx="3596315" cy="832934"/>
          </a:xfrm>
          <a:prstGeom prst="rect">
            <a:avLst/>
          </a:prstGeom>
          <a:noFill/>
          <a:ln>
            <a:noFill/>
          </a:ln>
        </p:spPr>
      </p:pic>
      <p:pic>
        <p:nvPicPr>
          <p:cNvPr id="12" name="Google Shape;88;p1" descr="A close up of a sign&#10;&#10;Description automatically generated">
            <a:extLst>
              <a:ext uri="{FF2B5EF4-FFF2-40B4-BE49-F238E27FC236}">
                <a16:creationId xmlns="" xmlns:a16="http://schemas.microsoft.com/office/drawing/2014/main" id="{590489E3-5F81-424C-A54F-4D3E3640F47F}"/>
              </a:ext>
            </a:extLst>
          </p:cNvPr>
          <p:cNvPicPr preferRelativeResize="0"/>
          <p:nvPr/>
        </p:nvPicPr>
        <p:blipFill rotWithShape="1">
          <a:blip r:embed="rId4">
            <a:alphaModFix/>
          </a:blip>
          <a:srcRect/>
          <a:stretch/>
        </p:blipFill>
        <p:spPr>
          <a:xfrm>
            <a:off x="3962400" y="2366127"/>
            <a:ext cx="4267200" cy="1061928"/>
          </a:xfrm>
          <a:prstGeom prst="rect">
            <a:avLst/>
          </a:prstGeom>
          <a:noFill/>
          <a:ln>
            <a:noFill/>
          </a:ln>
        </p:spPr>
      </p:pic>
      <p:pic>
        <p:nvPicPr>
          <p:cNvPr id="13" name="Google Shape;90;p1" descr="A picture containing drawing&#10;&#10;Description automatically generated">
            <a:extLst>
              <a:ext uri="{FF2B5EF4-FFF2-40B4-BE49-F238E27FC236}">
                <a16:creationId xmlns="" xmlns:a16="http://schemas.microsoft.com/office/drawing/2014/main" id="{0809EA5F-1E15-4E4A-A680-3CAFD4091682}"/>
              </a:ext>
            </a:extLst>
          </p:cNvPr>
          <p:cNvPicPr preferRelativeResize="0"/>
          <p:nvPr/>
        </p:nvPicPr>
        <p:blipFill rotWithShape="1">
          <a:blip r:embed="rId5">
            <a:alphaModFix amt="25000"/>
          </a:blip>
          <a:srcRect/>
          <a:stretch/>
        </p:blipFill>
        <p:spPr>
          <a:xfrm>
            <a:off x="32391" y="-4568"/>
            <a:ext cx="2946336" cy="6865246"/>
          </a:xfrm>
          <a:prstGeom prst="rect">
            <a:avLst/>
          </a:prstGeom>
          <a:noFill/>
          <a:ln>
            <a:noFill/>
          </a:ln>
        </p:spPr>
      </p:pic>
      <p:sp>
        <p:nvSpPr>
          <p:cNvPr id="14" name="Google Shape;91;p1">
            <a:extLst>
              <a:ext uri="{FF2B5EF4-FFF2-40B4-BE49-F238E27FC236}">
                <a16:creationId xmlns="" xmlns:a16="http://schemas.microsoft.com/office/drawing/2014/main" id="{6BCC6801-3919-7E4F-AAD2-6425D67C9554}"/>
              </a:ext>
            </a:extLst>
          </p:cNvPr>
          <p:cNvSpPr txBox="1"/>
          <p:nvPr/>
        </p:nvSpPr>
        <p:spPr>
          <a:xfrm>
            <a:off x="2625970" y="3786481"/>
            <a:ext cx="694006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2400" b="1" i="0" u="none" strike="noStrike" cap="none" dirty="0">
                <a:solidFill>
                  <a:schemeClr val="dk1"/>
                </a:solidFill>
                <a:latin typeface="Trebuchet MS"/>
                <a:ea typeface="Trebuchet MS"/>
                <a:cs typeface="Trebuchet MS"/>
                <a:sym typeface="Trebuchet MS"/>
              </a:rPr>
              <a:t>TEŞEKKÜRLER</a:t>
            </a:r>
            <a:endParaRPr dirty="0"/>
          </a:p>
        </p:txBody>
      </p:sp>
      <p:sp>
        <p:nvSpPr>
          <p:cNvPr id="2" name="Metin kutusu 1"/>
          <p:cNvSpPr txBox="1"/>
          <p:nvPr/>
        </p:nvSpPr>
        <p:spPr>
          <a:xfrm>
            <a:off x="9667630" y="5768869"/>
            <a:ext cx="1781257" cy="246221"/>
          </a:xfrm>
          <a:prstGeom prst="rect">
            <a:avLst/>
          </a:prstGeom>
          <a:noFill/>
        </p:spPr>
        <p:txBody>
          <a:bodyPr wrap="none" rtlCol="0">
            <a:spAutoFit/>
          </a:bodyPr>
          <a:lstStyle/>
          <a:p>
            <a:r>
              <a:rPr lang="en-US" sz="1000" dirty="0" err="1" smtClean="0"/>
              <a:t>Eğitmen</a:t>
            </a:r>
            <a:r>
              <a:rPr lang="en-US" sz="1000" dirty="0" smtClean="0"/>
              <a:t> : Ahmet Murat </a:t>
            </a:r>
            <a:r>
              <a:rPr lang="en-US" sz="1000" dirty="0" err="1" smtClean="0"/>
              <a:t>Türk</a:t>
            </a:r>
            <a:endParaRPr lang="tr-TR" sz="1000" dirty="0"/>
          </a:p>
        </p:txBody>
      </p:sp>
    </p:spTree>
    <p:extLst>
      <p:ext uri="{BB962C8B-B14F-4D97-AF65-F5344CB8AC3E}">
        <p14:creationId xmlns:p14="http://schemas.microsoft.com/office/powerpoint/2010/main" val="378923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16" y="649041"/>
            <a:ext cx="4064000" cy="4429760"/>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081" y="251717"/>
            <a:ext cx="4700199" cy="6441897"/>
          </a:xfrm>
          <a:prstGeom prst="rect">
            <a:avLst/>
          </a:prstGeom>
        </p:spPr>
      </p:pic>
      <p:sp>
        <p:nvSpPr>
          <p:cNvPr id="8" name="Metin kutusu 7"/>
          <p:cNvSpPr txBox="1"/>
          <p:nvPr/>
        </p:nvSpPr>
        <p:spPr>
          <a:xfrm>
            <a:off x="1901862" y="5465852"/>
            <a:ext cx="3000054" cy="646331"/>
          </a:xfrm>
          <a:prstGeom prst="rect">
            <a:avLst/>
          </a:prstGeom>
          <a:noFill/>
        </p:spPr>
        <p:txBody>
          <a:bodyPr wrap="square" rtlCol="0">
            <a:spAutoFit/>
          </a:bodyPr>
          <a:lstStyle/>
          <a:p>
            <a:r>
              <a:rPr lang="en-US" sz="3600" b="1" dirty="0" smtClean="0"/>
              <a:t>Enigma</a:t>
            </a:r>
            <a:endParaRPr lang="tr-TR" sz="3600" b="1" dirty="0"/>
          </a:p>
        </p:txBody>
      </p:sp>
      <p:pic>
        <p:nvPicPr>
          <p:cNvPr id="9"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252252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212" y="400693"/>
            <a:ext cx="3933476" cy="6354566"/>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14" y="1118920"/>
            <a:ext cx="6809341" cy="4110626"/>
          </a:xfrm>
          <a:prstGeom prst="rect">
            <a:avLst/>
          </a:prstGeom>
        </p:spPr>
      </p:pic>
    </p:spTree>
    <p:extLst>
      <p:ext uri="{BB962C8B-B14F-4D97-AF65-F5344CB8AC3E}">
        <p14:creationId xmlns:p14="http://schemas.microsoft.com/office/powerpoint/2010/main" val="121380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33" y="205483"/>
            <a:ext cx="9441951" cy="6282802"/>
          </a:xfrm>
          <a:prstGeom prst="rect">
            <a:avLst/>
          </a:prstGeom>
        </p:spPr>
      </p:pic>
      <p:pic>
        <p:nvPicPr>
          <p:cNvPr id="5"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401875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94" y="760288"/>
            <a:ext cx="5063962" cy="3936822"/>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17" y="887110"/>
            <a:ext cx="5715000" cy="3810000"/>
          </a:xfrm>
          <a:prstGeom prst="rect">
            <a:avLst/>
          </a:prstGeom>
        </p:spPr>
      </p:pic>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38863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2"/>
          <p:cNvSpPr txBox="1"/>
          <p:nvPr/>
        </p:nvSpPr>
        <p:spPr>
          <a:xfrm>
            <a:off x="533401" y="1195326"/>
            <a:ext cx="7315200" cy="4832052"/>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tr-TR" sz="2800" dirty="0"/>
              <a:t>Şifreleme: Mesajları yetkisiz kişilerce okunamaz hale getirme </a:t>
            </a:r>
          </a:p>
          <a:p>
            <a:pPr marL="457200" indent="-457200">
              <a:buFont typeface="Arial" panose="020B0604020202020204" pitchFamily="34" charset="0"/>
              <a:buChar char="•"/>
            </a:pPr>
            <a:r>
              <a:rPr lang="tr-TR" sz="2800" dirty="0"/>
              <a:t>Şifre çözme: Şifreli mesajı orijinaline dönüştürme </a:t>
            </a:r>
          </a:p>
          <a:p>
            <a:pPr marL="457200" indent="-457200">
              <a:buFont typeface="Arial" panose="020B0604020202020204" pitchFamily="34" charset="0"/>
              <a:buChar char="•"/>
            </a:pPr>
            <a:r>
              <a:rPr lang="tr-TR" sz="2800" dirty="0"/>
              <a:t>Şifreleme algoritması: Şifreleme ve/veya şifre çözme için kullanılan algoritma </a:t>
            </a:r>
          </a:p>
          <a:p>
            <a:pPr marL="457200" indent="-457200">
              <a:buFont typeface="Arial" panose="020B0604020202020204" pitchFamily="34" charset="0"/>
              <a:buChar char="•"/>
            </a:pPr>
            <a:r>
              <a:rPr lang="tr-TR" sz="2800" dirty="0"/>
              <a:t>Düz metin: Orijinal anlamlı mesaj </a:t>
            </a:r>
          </a:p>
          <a:p>
            <a:pPr marL="457200" indent="-457200">
              <a:buFont typeface="Arial" panose="020B0604020202020204" pitchFamily="34" charset="0"/>
              <a:buChar char="•"/>
            </a:pPr>
            <a:r>
              <a:rPr lang="tr-TR" sz="2800" dirty="0"/>
              <a:t>Şifreli metin: Okunamayan şifrelenmiş mesaj </a:t>
            </a:r>
          </a:p>
          <a:p>
            <a:pPr marL="457200" indent="-457200">
              <a:buFont typeface="Arial" panose="020B0604020202020204" pitchFamily="34" charset="0"/>
              <a:buChar char="•"/>
            </a:pPr>
            <a:r>
              <a:rPr lang="tr-TR" sz="2800" dirty="0"/>
              <a:t>Anahtar: Şifreleme algoritmasının çıktısını belirleyen parametre </a:t>
            </a:r>
            <a:endParaRPr lang="tr-TR" sz="2800" dirty="0">
              <a:solidFill>
                <a:srgbClr val="3F3F3F"/>
              </a:solidFill>
              <a:latin typeface="Calibri" panose="020F0502020204030204" pitchFamily="34" charset="0"/>
              <a:cs typeface="Calibri" panose="020F0502020204030204" pitchFamily="34" charset="0"/>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smtClean="0">
                <a:solidFill>
                  <a:srgbClr val="3F3F3F"/>
                </a:solidFill>
                <a:latin typeface="+mj-lt"/>
                <a:cs typeface="Calibri" panose="020F0502020204030204" pitchFamily="34" charset="0"/>
              </a:rPr>
              <a:t>GİRİŞ</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Tree>
    <p:extLst>
      <p:ext uri="{BB962C8B-B14F-4D97-AF65-F5344CB8AC3E}">
        <p14:creationId xmlns:p14="http://schemas.microsoft.com/office/powerpoint/2010/main" val="216208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410966" y="355929"/>
            <a:ext cx="5260369" cy="5242015"/>
          </a:xfrm>
        </p:spPr>
        <p:txBody>
          <a:bodyPr/>
          <a:lstStyle/>
          <a:p>
            <a:endParaRPr lang="tr-TR" dirty="0"/>
          </a:p>
          <a:p>
            <a:r>
              <a:rPr lang="tr-TR" dirty="0"/>
              <a:t>Son yıllarda “Kripto Para” kavramı hepimiz tarafından sıkça duyulmaktadır. </a:t>
            </a:r>
          </a:p>
          <a:p>
            <a:r>
              <a:rPr lang="tr-TR" dirty="0"/>
              <a:t>Kripto paralar, sanal bir </a:t>
            </a:r>
            <a:r>
              <a:rPr lang="tr-TR" dirty="0" err="1"/>
              <a:t>parabirimi</a:t>
            </a:r>
            <a:r>
              <a:rPr lang="tr-TR" dirty="0"/>
              <a:t> olup güvenlik amacıyla şifreleme bilimi (</a:t>
            </a:r>
            <a:r>
              <a:rPr lang="tr-TR" dirty="0" err="1"/>
              <a:t>kriptografi</a:t>
            </a:r>
            <a:r>
              <a:rPr lang="tr-TR" dirty="0"/>
              <a:t>) kullanmaktadır. </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807" y="462070"/>
            <a:ext cx="5905500" cy="3324225"/>
          </a:xfrm>
          <a:prstGeom prst="rect">
            <a:avLst/>
          </a:prstGeom>
        </p:spPr>
      </p:pic>
      <p:pic>
        <p:nvPicPr>
          <p:cNvPr id="6"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84836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942" y="2003460"/>
            <a:ext cx="7896018" cy="2602732"/>
          </a:xfrm>
          <a:prstGeom prst="rect">
            <a:avLst/>
          </a:prstGeom>
        </p:spPr>
      </p:pic>
      <p:pic>
        <p:nvPicPr>
          <p:cNvPr id="5"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Tree>
    <p:extLst>
      <p:ext uri="{BB962C8B-B14F-4D97-AF65-F5344CB8AC3E}">
        <p14:creationId xmlns:p14="http://schemas.microsoft.com/office/powerpoint/2010/main" val="28315184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1645</Words>
  <Application>Microsoft Office PowerPoint</Application>
  <PresentationFormat>Geniş ekran</PresentationFormat>
  <Paragraphs>123</Paragraphs>
  <Slides>25</Slides>
  <Notes>16</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25</vt:i4>
      </vt:variant>
    </vt:vector>
  </HeadingPairs>
  <TitlesOfParts>
    <vt:vector size="31" baseType="lpstr">
      <vt:lpstr>Arial</vt:lpstr>
      <vt:lpstr>Calibri</vt:lpstr>
      <vt:lpstr>Symbol</vt:lpstr>
      <vt:lpstr>Trebuchet MS</vt:lpstr>
      <vt:lpstr>Wingdings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FREKANS ANALİZİ  YOLUYLA ŞİFRE KIRMA ( KRİPTANALİZ)</vt:lpstr>
      <vt:lpstr>FREKANS ANALİZİ  YOLUYLA ŞİFRE KIRMA ( KRİPTANALİZ)</vt:lpstr>
      <vt:lpstr>PowerPoint Sunusu</vt:lpstr>
      <vt:lpstr>MODERN ŞİFRELEME ALGORİTMALARI </vt:lpstr>
      <vt:lpstr>MODERN ŞİFRELEME ALGORİTMALARI </vt:lpstr>
      <vt:lpstr>MODERN ŞİFRELEME ALGORİTMALARI </vt:lpstr>
      <vt:lpstr>PowerPoint Sunusu</vt:lpstr>
      <vt:lpstr>MODERN ŞİFRELEME ALGORİTMALARI </vt:lpstr>
      <vt:lpstr>SAYISAL İMZA</vt:lpstr>
      <vt:lpstr>SAYISAL İMZA</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 KAPKIN</dc:creator>
  <cp:lastModifiedBy>Murat Both Sides Now</cp:lastModifiedBy>
  <cp:revision>74</cp:revision>
  <dcterms:created xsi:type="dcterms:W3CDTF">2020-02-01T14:56:41Z</dcterms:created>
  <dcterms:modified xsi:type="dcterms:W3CDTF">2024-03-16T22:11:34Z</dcterms:modified>
</cp:coreProperties>
</file>